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4" r:id="rId5"/>
    <p:sldId id="262" r:id="rId6"/>
    <p:sldId id="257" r:id="rId7"/>
    <p:sldId id="258" r:id="rId8"/>
    <p:sldId id="265" r:id="rId9"/>
    <p:sldId id="267"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1" r:id="rId24"/>
    <p:sldId id="280" r:id="rId25"/>
    <p:sldId id="282" r:id="rId26"/>
    <p:sldId id="286" r:id="rId27"/>
    <p:sldId id="283" r:id="rId28"/>
    <p:sldId id="284" r:id="rId29"/>
    <p:sldId id="285" r:id="rId30"/>
    <p:sldId id="287" r:id="rId31"/>
    <p:sldId id="288" r:id="rId32"/>
    <p:sldId id="289" r:id="rId33"/>
    <p:sldId id="290" r:id="rId34"/>
    <p:sldId id="291" r:id="rId35"/>
    <p:sldId id="292" r:id="rId36"/>
    <p:sldId id="304" r:id="rId37"/>
    <p:sldId id="293" r:id="rId38"/>
    <p:sldId id="294" r:id="rId39"/>
    <p:sldId id="295" r:id="rId40"/>
    <p:sldId id="296" r:id="rId41"/>
    <p:sldId id="298" r:id="rId42"/>
    <p:sldId id="299" r:id="rId43"/>
    <p:sldId id="300" r:id="rId44"/>
    <p:sldId id="301" r:id="rId45"/>
    <p:sldId id="302" r:id="rId46"/>
    <p:sldId id="303" r:id="rId47"/>
    <p:sldId id="297" r:id="rId48"/>
  </p:sldIdLst>
  <p:sldSz cx="9144000" cy="6858000" type="screen4x3"/>
  <p:notesSz cx="6858000" cy="9144000"/>
  <p:defaultText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hr-H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hr-HR"/>
          </a:p>
        </p:txBody>
      </p:sp>
      <p:sp>
        <p:nvSpPr>
          <p:cNvPr id="4" name="Date Placeholder 3"/>
          <p:cNvSpPr>
            <a:spLocks noGrp="1"/>
          </p:cNvSpPr>
          <p:nvPr>
            <p:ph type="dt" sz="half" idx="10"/>
          </p:nvPr>
        </p:nvSpPr>
        <p:spPr/>
        <p:txBody>
          <a:bodyPr/>
          <a:lstStyle/>
          <a:p>
            <a:fld id="{147E3667-2BBD-4677-AD0D-F27640D6F174}" type="datetimeFigureOut">
              <a:rPr lang="hr-HR" smtClean="0"/>
              <a:pPr/>
              <a:t>29.1.2018.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47E3667-2BBD-4677-AD0D-F27640D6F174}" type="datetimeFigureOut">
              <a:rPr lang="hr-HR" smtClean="0"/>
              <a:pPr/>
              <a:t>29.1.2018.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hr-H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47E3667-2BBD-4677-AD0D-F27640D6F174}" type="datetimeFigureOut">
              <a:rPr lang="hr-HR" smtClean="0"/>
              <a:pPr/>
              <a:t>29.1.2018.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10"/>
          </p:nvPr>
        </p:nvSpPr>
        <p:spPr/>
        <p:txBody>
          <a:bodyPr/>
          <a:lstStyle/>
          <a:p>
            <a:fld id="{147E3667-2BBD-4677-AD0D-F27640D6F174}" type="datetimeFigureOut">
              <a:rPr lang="hr-HR" smtClean="0"/>
              <a:pPr/>
              <a:t>29.1.2018.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hr-H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7E3667-2BBD-4677-AD0D-F27640D6F174}" type="datetimeFigureOut">
              <a:rPr lang="hr-HR" smtClean="0"/>
              <a:pPr/>
              <a:t>29.1.2018.</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Date Placeholder 4"/>
          <p:cNvSpPr>
            <a:spLocks noGrp="1"/>
          </p:cNvSpPr>
          <p:nvPr>
            <p:ph type="dt" sz="half" idx="10"/>
          </p:nvPr>
        </p:nvSpPr>
        <p:spPr/>
        <p:txBody>
          <a:bodyPr/>
          <a:lstStyle/>
          <a:p>
            <a:fld id="{147E3667-2BBD-4677-AD0D-F27640D6F174}" type="datetimeFigureOut">
              <a:rPr lang="hr-HR" smtClean="0"/>
              <a:pPr/>
              <a:t>29.1.2018.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hr-H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7" name="Date Placeholder 6"/>
          <p:cNvSpPr>
            <a:spLocks noGrp="1"/>
          </p:cNvSpPr>
          <p:nvPr>
            <p:ph type="dt" sz="half" idx="10"/>
          </p:nvPr>
        </p:nvSpPr>
        <p:spPr/>
        <p:txBody>
          <a:bodyPr/>
          <a:lstStyle/>
          <a:p>
            <a:fld id="{147E3667-2BBD-4677-AD0D-F27640D6F174}" type="datetimeFigureOut">
              <a:rPr lang="hr-HR" smtClean="0"/>
              <a:pPr/>
              <a:t>29.1.2018.</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hr-HR"/>
          </a:p>
        </p:txBody>
      </p:sp>
      <p:sp>
        <p:nvSpPr>
          <p:cNvPr id="3" name="Date Placeholder 2"/>
          <p:cNvSpPr>
            <a:spLocks noGrp="1"/>
          </p:cNvSpPr>
          <p:nvPr>
            <p:ph type="dt" sz="half" idx="10"/>
          </p:nvPr>
        </p:nvSpPr>
        <p:spPr/>
        <p:txBody>
          <a:bodyPr/>
          <a:lstStyle/>
          <a:p>
            <a:fld id="{147E3667-2BBD-4677-AD0D-F27640D6F174}" type="datetimeFigureOut">
              <a:rPr lang="hr-HR" smtClean="0"/>
              <a:pPr/>
              <a:t>29.1.2018.</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E3667-2BBD-4677-AD0D-F27640D6F174}" type="datetimeFigureOut">
              <a:rPr lang="hr-HR" smtClean="0"/>
              <a:pPr/>
              <a:t>29.1.2018.</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hr-H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E3667-2BBD-4677-AD0D-F27640D6F174}" type="datetimeFigureOut">
              <a:rPr lang="hr-HR" smtClean="0"/>
              <a:pPr/>
              <a:t>29.1.2018.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hr-H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r-H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E3667-2BBD-4677-AD0D-F27640D6F174}" type="datetimeFigureOut">
              <a:rPr lang="hr-HR" smtClean="0"/>
              <a:pPr/>
              <a:t>29.1.2018.</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88CA444D-173B-4722-8742-476483121565}"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36000"/>
            <a:lum/>
          </a:blip>
          <a:srcRect/>
          <a:stretch>
            <a:fillRect l="-33000" r="-3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hr-H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7E3667-2BBD-4677-AD0D-F27640D6F174}" type="datetimeFigureOut">
              <a:rPr lang="hr-HR" smtClean="0"/>
              <a:pPr/>
              <a:t>29.1.2018.</a:t>
            </a:fld>
            <a:endParaRPr lang="hr-H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r-H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CA444D-173B-4722-8742-476483121565}" type="slidenum">
              <a:rPr lang="hr-HR" smtClean="0"/>
              <a:pPr/>
              <a:t>‹#›</a:t>
            </a:fld>
            <a:endParaRPr lang="hr-H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7.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hyperlink" Target="https://www.youtube.com/watch?v=mNSC_3KvAWk"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23528" y="4293096"/>
            <a:ext cx="8568952" cy="1470025"/>
          </a:xfrm>
        </p:spPr>
        <p:txBody>
          <a:bodyPr/>
          <a:lstStyle/>
          <a:p>
            <a:r>
              <a:rPr lang="hr-HR" dirty="0" smtClean="0"/>
              <a:t>POSLJEDNJI DJEČAK IZ AUSCHWITZA</a:t>
            </a:r>
            <a:endParaRPr lang="hr-HR" dirty="0"/>
          </a:p>
        </p:txBody>
      </p:sp>
      <p:pic>
        <p:nvPicPr>
          <p:cNvPr id="11266" name="Picture 2" descr="Slikovni rezultat za posljednji dječak iz Auschwitza"/>
          <p:cNvPicPr>
            <a:picLocks noChangeAspect="1" noChangeArrowheads="1"/>
          </p:cNvPicPr>
          <p:nvPr/>
        </p:nvPicPr>
        <p:blipFill>
          <a:blip r:embed="rId2" cstate="print"/>
          <a:srcRect l="35909" r="34796"/>
          <a:stretch>
            <a:fillRect/>
          </a:stretch>
        </p:blipFill>
        <p:spPr bwMode="auto">
          <a:xfrm>
            <a:off x="323528" y="548680"/>
            <a:ext cx="3514260" cy="4187379"/>
          </a:xfrm>
          <a:prstGeom prst="rect">
            <a:avLst/>
          </a:prstGeom>
          <a:noFill/>
        </p:spPr>
      </p:pic>
      <p:pic>
        <p:nvPicPr>
          <p:cNvPr id="36866" name="Picture 2" descr="Slikovni rezultat za auschwitz"/>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4139952" y="836712"/>
            <a:ext cx="4710232" cy="352839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Slikovni rezultat za 1933"/>
          <p:cNvPicPr>
            <a:picLocks noChangeAspect="1" noChangeArrowheads="1"/>
          </p:cNvPicPr>
          <p:nvPr/>
        </p:nvPicPr>
        <p:blipFill>
          <a:blip r:embed="rId2" cstate="print"/>
          <a:srcRect/>
          <a:stretch>
            <a:fillRect/>
          </a:stretch>
        </p:blipFill>
        <p:spPr bwMode="auto">
          <a:xfrm>
            <a:off x="323528" y="404664"/>
            <a:ext cx="3563888" cy="2003709"/>
          </a:xfrm>
          <a:prstGeom prst="rect">
            <a:avLst/>
          </a:prstGeom>
          <a:ln>
            <a:noFill/>
          </a:ln>
          <a:effectLst>
            <a:softEdge rad="112500"/>
          </a:effectLst>
        </p:spPr>
      </p:pic>
      <p:pic>
        <p:nvPicPr>
          <p:cNvPr id="22532" name="Picture 4" descr="Datoteka:Aleksandar Freudenreich- 1. hrvatska štedionica, Sušak 1925.jpg"/>
          <p:cNvPicPr>
            <a:picLocks noChangeAspect="1" noChangeArrowheads="1"/>
          </p:cNvPicPr>
          <p:nvPr/>
        </p:nvPicPr>
        <p:blipFill>
          <a:blip r:embed="rId3" cstate="print"/>
          <a:srcRect/>
          <a:stretch>
            <a:fillRect/>
          </a:stretch>
        </p:blipFill>
        <p:spPr bwMode="auto">
          <a:xfrm>
            <a:off x="4355976" y="3284984"/>
            <a:ext cx="4075424" cy="2521101"/>
          </a:xfrm>
          <a:prstGeom prst="rect">
            <a:avLst/>
          </a:prstGeom>
          <a:ln>
            <a:noFill/>
          </a:ln>
          <a:effectLst>
            <a:softEdge rad="112500"/>
          </a:effectLst>
        </p:spPr>
      </p:pic>
      <p:pic>
        <p:nvPicPr>
          <p:cNvPr id="22536" name="Picture 8" descr="Slikovni rezultat za opatija 1933"/>
          <p:cNvPicPr>
            <a:picLocks noChangeAspect="1" noChangeArrowheads="1"/>
          </p:cNvPicPr>
          <p:nvPr/>
        </p:nvPicPr>
        <p:blipFill>
          <a:blip r:embed="rId4" cstate="print"/>
          <a:srcRect t="9114"/>
          <a:stretch>
            <a:fillRect/>
          </a:stretch>
        </p:blipFill>
        <p:spPr bwMode="auto">
          <a:xfrm>
            <a:off x="4067944" y="548680"/>
            <a:ext cx="4716016" cy="2154114"/>
          </a:xfrm>
          <a:prstGeom prst="rect">
            <a:avLst/>
          </a:prstGeom>
          <a:noFill/>
        </p:spPr>
      </p:pic>
      <p:pic>
        <p:nvPicPr>
          <p:cNvPr id="22538" name="Picture 10" descr="Slikovni rezultat za Oleg Mandić"/>
          <p:cNvPicPr>
            <a:picLocks noChangeAspect="1" noChangeArrowheads="1"/>
          </p:cNvPicPr>
          <p:nvPr/>
        </p:nvPicPr>
        <p:blipFill>
          <a:blip r:embed="rId5" cstate="print"/>
          <a:srcRect/>
          <a:stretch>
            <a:fillRect/>
          </a:stretch>
        </p:blipFill>
        <p:spPr bwMode="auto">
          <a:xfrm>
            <a:off x="611560" y="3501008"/>
            <a:ext cx="2038350" cy="2809876"/>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anim calcmode="lin" valueType="num">
                                      <p:cBhvr additive="base">
                                        <p:cTn id="7" dur="500" fill="hold"/>
                                        <p:tgtEl>
                                          <p:spTgt spid="22538"/>
                                        </p:tgtEl>
                                        <p:attrNameLst>
                                          <p:attrName>ppt_x</p:attrName>
                                        </p:attrNameLst>
                                      </p:cBhvr>
                                      <p:tavLst>
                                        <p:tav tm="0">
                                          <p:val>
                                            <p:strVal val="#ppt_x"/>
                                          </p:val>
                                        </p:tav>
                                        <p:tav tm="100000">
                                          <p:val>
                                            <p:strVal val="#ppt_x"/>
                                          </p:val>
                                        </p:tav>
                                      </p:tavLst>
                                    </p:anim>
                                    <p:anim calcmode="lin" valueType="num">
                                      <p:cBhvr additive="base">
                                        <p:cTn id="8" dur="500" fill="hold"/>
                                        <p:tgtEl>
                                          <p:spTgt spid="225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0"/>
                                        </p:tgtEl>
                                        <p:attrNameLst>
                                          <p:attrName>style.visibility</p:attrName>
                                        </p:attrNameLst>
                                      </p:cBhvr>
                                      <p:to>
                                        <p:strVal val="visible"/>
                                      </p:to>
                                    </p:set>
                                    <p:anim calcmode="lin" valueType="num">
                                      <p:cBhvr additive="base">
                                        <p:cTn id="13" dur="500" fill="hold"/>
                                        <p:tgtEl>
                                          <p:spTgt spid="22530"/>
                                        </p:tgtEl>
                                        <p:attrNameLst>
                                          <p:attrName>ppt_x</p:attrName>
                                        </p:attrNameLst>
                                      </p:cBhvr>
                                      <p:tavLst>
                                        <p:tav tm="0">
                                          <p:val>
                                            <p:strVal val="#ppt_x"/>
                                          </p:val>
                                        </p:tav>
                                        <p:tav tm="100000">
                                          <p:val>
                                            <p:strVal val="#ppt_x"/>
                                          </p:val>
                                        </p:tav>
                                      </p:tavLst>
                                    </p:anim>
                                    <p:anim calcmode="lin" valueType="num">
                                      <p:cBhvr additive="base">
                                        <p:cTn id="14"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2"/>
                                        </p:tgtEl>
                                        <p:attrNameLst>
                                          <p:attrName>style.visibility</p:attrName>
                                        </p:attrNameLst>
                                      </p:cBhvr>
                                      <p:to>
                                        <p:strVal val="visible"/>
                                      </p:to>
                                    </p:set>
                                    <p:anim calcmode="lin" valueType="num">
                                      <p:cBhvr additive="base">
                                        <p:cTn id="19" dur="500" fill="hold"/>
                                        <p:tgtEl>
                                          <p:spTgt spid="22532"/>
                                        </p:tgtEl>
                                        <p:attrNameLst>
                                          <p:attrName>ppt_x</p:attrName>
                                        </p:attrNameLst>
                                      </p:cBhvr>
                                      <p:tavLst>
                                        <p:tav tm="0">
                                          <p:val>
                                            <p:strVal val="#ppt_x"/>
                                          </p:val>
                                        </p:tav>
                                        <p:tav tm="100000">
                                          <p:val>
                                            <p:strVal val="#ppt_x"/>
                                          </p:val>
                                        </p:tav>
                                      </p:tavLst>
                                    </p:anim>
                                    <p:anim calcmode="lin" valueType="num">
                                      <p:cBhvr additive="base">
                                        <p:cTn id="20" dur="500" fill="hold"/>
                                        <p:tgtEl>
                                          <p:spTgt spid="225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6"/>
                                        </p:tgtEl>
                                        <p:attrNameLst>
                                          <p:attrName>style.visibility</p:attrName>
                                        </p:attrNameLst>
                                      </p:cBhvr>
                                      <p:to>
                                        <p:strVal val="visible"/>
                                      </p:to>
                                    </p:set>
                                    <p:anim calcmode="lin" valueType="num">
                                      <p:cBhvr additive="base">
                                        <p:cTn id="25" dur="500" fill="hold"/>
                                        <p:tgtEl>
                                          <p:spTgt spid="22536"/>
                                        </p:tgtEl>
                                        <p:attrNameLst>
                                          <p:attrName>ppt_x</p:attrName>
                                        </p:attrNameLst>
                                      </p:cBhvr>
                                      <p:tavLst>
                                        <p:tav tm="0">
                                          <p:val>
                                            <p:strVal val="#ppt_x"/>
                                          </p:val>
                                        </p:tav>
                                        <p:tav tm="100000">
                                          <p:val>
                                            <p:strVal val="#ppt_x"/>
                                          </p:val>
                                        </p:tav>
                                      </p:tavLst>
                                    </p:anim>
                                    <p:anim calcmode="lin" valueType="num">
                                      <p:cBhvr additive="base">
                                        <p:cTn id="26"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Slikovni rezultat za writ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hr-HR"/>
          </a:p>
        </p:txBody>
      </p:sp>
      <p:pic>
        <p:nvPicPr>
          <p:cNvPr id="24582" name="Picture 6" descr="Povezana slika"/>
          <p:cNvPicPr>
            <a:picLocks noChangeAspect="1" noChangeArrowheads="1"/>
          </p:cNvPicPr>
          <p:nvPr/>
        </p:nvPicPr>
        <p:blipFill>
          <a:blip r:embed="rId2" cstate="print"/>
          <a:srcRect/>
          <a:stretch>
            <a:fillRect/>
          </a:stretch>
        </p:blipFill>
        <p:spPr bwMode="auto">
          <a:xfrm>
            <a:off x="323528" y="3861048"/>
            <a:ext cx="4038600" cy="26955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584" name="Picture 8" descr="Slikovni rezultat za brojevi"/>
          <p:cNvPicPr>
            <a:picLocks noChangeAspect="1" noChangeArrowheads="1"/>
          </p:cNvPicPr>
          <p:nvPr/>
        </p:nvPicPr>
        <p:blipFill>
          <a:blip r:embed="rId3" cstate="print"/>
          <a:srcRect/>
          <a:stretch>
            <a:fillRect/>
          </a:stretch>
        </p:blipFill>
        <p:spPr bwMode="auto">
          <a:xfrm>
            <a:off x="251520" y="188640"/>
            <a:ext cx="4286250" cy="28575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586" name="Picture 10" descr="https://www.fumetto-online.it/ew/ew_albi/images/COMIC%20ART/TOPOLINO1936_002.jpg"/>
          <p:cNvPicPr>
            <a:picLocks noChangeAspect="1" noChangeArrowheads="1"/>
          </p:cNvPicPr>
          <p:nvPr/>
        </p:nvPicPr>
        <p:blipFill>
          <a:blip r:embed="rId4" cstate="print"/>
          <a:srcRect/>
          <a:stretch>
            <a:fillRect/>
          </a:stretch>
        </p:blipFill>
        <p:spPr bwMode="auto">
          <a:xfrm>
            <a:off x="4355976" y="620688"/>
            <a:ext cx="4286250" cy="57245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24588" name="Picture 12" descr="Povezana slika"/>
          <p:cNvPicPr>
            <a:picLocks noChangeAspect="1" noChangeArrowheads="1"/>
          </p:cNvPicPr>
          <p:nvPr/>
        </p:nvPicPr>
        <p:blipFill>
          <a:blip r:embed="rId5" cstate="print"/>
          <a:srcRect l="46304" b="13154"/>
          <a:stretch>
            <a:fillRect/>
          </a:stretch>
        </p:blipFill>
        <p:spPr bwMode="auto">
          <a:xfrm>
            <a:off x="1403648" y="764704"/>
            <a:ext cx="5171728" cy="555203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anim calcmode="lin" valueType="num">
                                      <p:cBhvr additive="base">
                                        <p:cTn id="7" dur="500" fill="hold"/>
                                        <p:tgtEl>
                                          <p:spTgt spid="24582"/>
                                        </p:tgtEl>
                                        <p:attrNameLst>
                                          <p:attrName>ppt_x</p:attrName>
                                        </p:attrNameLst>
                                      </p:cBhvr>
                                      <p:tavLst>
                                        <p:tav tm="0">
                                          <p:val>
                                            <p:strVal val="#ppt_x"/>
                                          </p:val>
                                        </p:tav>
                                        <p:tav tm="100000">
                                          <p:val>
                                            <p:strVal val="#ppt_x"/>
                                          </p:val>
                                        </p:tav>
                                      </p:tavLst>
                                    </p:anim>
                                    <p:anim calcmode="lin" valueType="num">
                                      <p:cBhvr additive="base">
                                        <p:cTn id="8" dur="500" fill="hold"/>
                                        <p:tgtEl>
                                          <p:spTgt spid="245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4584"/>
                                        </p:tgtEl>
                                        <p:attrNameLst>
                                          <p:attrName>style.visibility</p:attrName>
                                        </p:attrNameLst>
                                      </p:cBhvr>
                                      <p:to>
                                        <p:strVal val="visible"/>
                                      </p:to>
                                    </p:set>
                                    <p:anim calcmode="lin" valueType="num">
                                      <p:cBhvr additive="base">
                                        <p:cTn id="13" dur="500" fill="hold"/>
                                        <p:tgtEl>
                                          <p:spTgt spid="24584"/>
                                        </p:tgtEl>
                                        <p:attrNameLst>
                                          <p:attrName>ppt_x</p:attrName>
                                        </p:attrNameLst>
                                      </p:cBhvr>
                                      <p:tavLst>
                                        <p:tav tm="0">
                                          <p:val>
                                            <p:strVal val="#ppt_x"/>
                                          </p:val>
                                        </p:tav>
                                        <p:tav tm="100000">
                                          <p:val>
                                            <p:strVal val="#ppt_x"/>
                                          </p:val>
                                        </p:tav>
                                      </p:tavLst>
                                    </p:anim>
                                    <p:anim calcmode="lin" valueType="num">
                                      <p:cBhvr additive="base">
                                        <p:cTn id="14" dur="500" fill="hold"/>
                                        <p:tgtEl>
                                          <p:spTgt spid="2458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4586"/>
                                        </p:tgtEl>
                                        <p:attrNameLst>
                                          <p:attrName>style.visibility</p:attrName>
                                        </p:attrNameLst>
                                      </p:cBhvr>
                                      <p:to>
                                        <p:strVal val="visible"/>
                                      </p:to>
                                    </p:set>
                                    <p:anim calcmode="lin" valueType="num">
                                      <p:cBhvr additive="base">
                                        <p:cTn id="19" dur="500" fill="hold"/>
                                        <p:tgtEl>
                                          <p:spTgt spid="24586"/>
                                        </p:tgtEl>
                                        <p:attrNameLst>
                                          <p:attrName>ppt_x</p:attrName>
                                        </p:attrNameLst>
                                      </p:cBhvr>
                                      <p:tavLst>
                                        <p:tav tm="0">
                                          <p:val>
                                            <p:strVal val="#ppt_x"/>
                                          </p:val>
                                        </p:tav>
                                        <p:tav tm="100000">
                                          <p:val>
                                            <p:strVal val="#ppt_x"/>
                                          </p:val>
                                        </p:tav>
                                      </p:tavLst>
                                    </p:anim>
                                    <p:anim calcmode="lin" valueType="num">
                                      <p:cBhvr additive="base">
                                        <p:cTn id="20" dur="500" fill="hold"/>
                                        <p:tgtEl>
                                          <p:spTgt spid="2458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588"/>
                                        </p:tgtEl>
                                        <p:attrNameLst>
                                          <p:attrName>style.visibility</p:attrName>
                                        </p:attrNameLst>
                                      </p:cBhvr>
                                      <p:to>
                                        <p:strVal val="visible"/>
                                      </p:to>
                                    </p:set>
                                    <p:anim calcmode="lin" valueType="num">
                                      <p:cBhvr additive="base">
                                        <p:cTn id="25" dur="500" fill="hold"/>
                                        <p:tgtEl>
                                          <p:spTgt spid="24588"/>
                                        </p:tgtEl>
                                        <p:attrNameLst>
                                          <p:attrName>ppt_x</p:attrName>
                                        </p:attrNameLst>
                                      </p:cBhvr>
                                      <p:tavLst>
                                        <p:tav tm="0">
                                          <p:val>
                                            <p:strVal val="#ppt_x"/>
                                          </p:val>
                                        </p:tav>
                                        <p:tav tm="100000">
                                          <p:val>
                                            <p:strVal val="#ppt_x"/>
                                          </p:val>
                                        </p:tav>
                                      </p:tavLst>
                                    </p:anim>
                                    <p:anim calcmode="lin" valueType="num">
                                      <p:cBhvr additive="base">
                                        <p:cTn id="26" dur="500" fill="hold"/>
                                        <p:tgtEl>
                                          <p:spTgt spid="24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995936" y="188640"/>
            <a:ext cx="460851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Ante i Oleg Mandić,1944</a:t>
            </a:r>
            <a:r>
              <a:rPr lang="hr-HR" dirty="0" smtClean="0"/>
              <a:t>.  </a:t>
            </a:r>
            <a:endParaRPr lang="hr-HR" dirty="0"/>
          </a:p>
        </p:txBody>
      </p:sp>
      <p:pic>
        <p:nvPicPr>
          <p:cNvPr id="3" name="Picture 8" descr="http://www.liburnija.net/wp-content/uploads/oleg_ante_mandic_povijest_2015_opatija-9_01.jpg"/>
          <p:cNvPicPr>
            <a:picLocks noChangeAspect="1" noChangeArrowheads="1"/>
          </p:cNvPicPr>
          <p:nvPr/>
        </p:nvPicPr>
        <p:blipFill>
          <a:blip r:embed="rId2" cstate="print"/>
          <a:srcRect/>
          <a:stretch>
            <a:fillRect/>
          </a:stretch>
        </p:blipFill>
        <p:spPr bwMode="auto">
          <a:xfrm>
            <a:off x="4788024" y="908720"/>
            <a:ext cx="4041723" cy="5603776"/>
          </a:xfrm>
          <a:prstGeom prst="ellipse">
            <a:avLst/>
          </a:prstGeom>
          <a:ln>
            <a:noFill/>
          </a:ln>
          <a:effectLst>
            <a:softEdge rad="112500"/>
          </a:effectLst>
        </p:spPr>
      </p:pic>
      <p:pic>
        <p:nvPicPr>
          <p:cNvPr id="25604" name="Picture 4" descr="Slikovni rezultat za učka stare fotografije"/>
          <p:cNvPicPr>
            <a:picLocks noChangeAspect="1" noChangeArrowheads="1"/>
          </p:cNvPicPr>
          <p:nvPr/>
        </p:nvPicPr>
        <p:blipFill>
          <a:blip r:embed="rId3" cstate="print"/>
          <a:srcRect l="21429"/>
          <a:stretch>
            <a:fillRect/>
          </a:stretch>
        </p:blipFill>
        <p:spPr bwMode="auto">
          <a:xfrm>
            <a:off x="395536" y="1844824"/>
            <a:ext cx="4224469" cy="352839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5604"/>
                                        </p:tgtEl>
                                        <p:attrNameLst>
                                          <p:attrName>style.visibility</p:attrName>
                                        </p:attrNameLst>
                                      </p:cBhvr>
                                      <p:to>
                                        <p:strVal val="visible"/>
                                      </p:to>
                                    </p:set>
                                    <p:anim calcmode="lin" valueType="num">
                                      <p:cBhvr additive="base">
                                        <p:cTn id="21" dur="500" fill="hold"/>
                                        <p:tgtEl>
                                          <p:spTgt spid="25604"/>
                                        </p:tgtEl>
                                        <p:attrNameLst>
                                          <p:attrName>ppt_x</p:attrName>
                                        </p:attrNameLst>
                                      </p:cBhvr>
                                      <p:tavLst>
                                        <p:tav tm="0">
                                          <p:val>
                                            <p:strVal val="#ppt_x"/>
                                          </p:val>
                                        </p:tav>
                                        <p:tav tm="100000">
                                          <p:val>
                                            <p:strVal val="#ppt_x"/>
                                          </p:val>
                                        </p:tav>
                                      </p:tavLst>
                                    </p:anim>
                                    <p:anim calcmode="lin" valueType="num">
                                      <p:cBhvr additive="base">
                                        <p:cTn id="22"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Slikovni rezultat za villa mandić u opatiji"/>
          <p:cNvPicPr>
            <a:picLocks noChangeAspect="1" noChangeArrowheads="1"/>
          </p:cNvPicPr>
          <p:nvPr/>
        </p:nvPicPr>
        <p:blipFill>
          <a:blip r:embed="rId2" cstate="print"/>
          <a:srcRect/>
          <a:stretch>
            <a:fillRect/>
          </a:stretch>
        </p:blipFill>
        <p:spPr bwMode="auto">
          <a:xfrm>
            <a:off x="323528" y="1268760"/>
            <a:ext cx="8166554" cy="5184576"/>
          </a:xfrm>
          <a:prstGeom prst="rect">
            <a:avLst/>
          </a:prstGeom>
          <a:ln>
            <a:noFill/>
          </a:ln>
          <a:effectLst>
            <a:softEdge rad="112500"/>
          </a:effectLst>
        </p:spPr>
      </p:pic>
      <p:sp>
        <p:nvSpPr>
          <p:cNvPr id="3" name="Rounded Rectangle 2"/>
          <p:cNvSpPr/>
          <p:nvPr/>
        </p:nvSpPr>
        <p:spPr>
          <a:xfrm>
            <a:off x="3995936" y="188640"/>
            <a:ext cx="460851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Villa Mandić - Volosko</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gtEl>
                                        <p:attrNameLst>
                                          <p:attrName>style.visibility</p:attrName>
                                        </p:attrNameLst>
                                      </p:cBhvr>
                                      <p:to>
                                        <p:strVal val="visible"/>
                                      </p:to>
                                    </p:set>
                                    <p:anim calcmode="lin" valueType="num">
                                      <p:cBhvr additive="base">
                                        <p:cTn id="13" dur="500" fill="hold"/>
                                        <p:tgtEl>
                                          <p:spTgt spid="26626"/>
                                        </p:tgtEl>
                                        <p:attrNameLst>
                                          <p:attrName>ppt_x</p:attrName>
                                        </p:attrNameLst>
                                      </p:cBhvr>
                                      <p:tavLst>
                                        <p:tav tm="0">
                                          <p:val>
                                            <p:strVal val="#ppt_x"/>
                                          </p:val>
                                        </p:tav>
                                        <p:tav tm="100000">
                                          <p:val>
                                            <p:strVal val="#ppt_x"/>
                                          </p:val>
                                        </p:tav>
                                      </p:tavLst>
                                    </p:anim>
                                    <p:anim calcmode="lin" valueType="num">
                                      <p:cBhvr additive="base">
                                        <p:cTn id="14"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683568" y="476672"/>
            <a:ext cx="4824536" cy="1872208"/>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2800" dirty="0" smtClean="0"/>
              <a:t>15. svibnja 1944</a:t>
            </a:r>
            <a:r>
              <a:rPr lang="hr-HR" dirty="0" smtClean="0"/>
              <a:t>.</a:t>
            </a:r>
            <a:endParaRPr lang="hr-HR" dirty="0"/>
          </a:p>
        </p:txBody>
      </p:sp>
      <p:pic>
        <p:nvPicPr>
          <p:cNvPr id="27650" name="Picture 2" descr="Slikovni rezultat za via roma rijeka stare fotografije"/>
          <p:cNvPicPr>
            <a:picLocks noChangeAspect="1" noChangeArrowheads="1"/>
          </p:cNvPicPr>
          <p:nvPr/>
        </p:nvPicPr>
        <p:blipFill>
          <a:blip r:embed="rId2" cstate="print"/>
          <a:srcRect t="9920"/>
          <a:stretch>
            <a:fillRect/>
          </a:stretch>
        </p:blipFill>
        <p:spPr bwMode="auto">
          <a:xfrm>
            <a:off x="971600" y="2420888"/>
            <a:ext cx="7578080" cy="4437112"/>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650"/>
                                        </p:tgtEl>
                                        <p:attrNameLst>
                                          <p:attrName>style.visibility</p:attrName>
                                        </p:attrNameLst>
                                      </p:cBhvr>
                                      <p:to>
                                        <p:strVal val="visible"/>
                                      </p:to>
                                    </p:set>
                                    <p:anim calcmode="lin" valueType="num">
                                      <p:cBhvr additive="base">
                                        <p:cTn id="13" dur="500" fill="hold"/>
                                        <p:tgtEl>
                                          <p:spTgt spid="27650"/>
                                        </p:tgtEl>
                                        <p:attrNameLst>
                                          <p:attrName>ppt_x</p:attrName>
                                        </p:attrNameLst>
                                      </p:cBhvr>
                                      <p:tavLst>
                                        <p:tav tm="0">
                                          <p:val>
                                            <p:strVal val="#ppt_x"/>
                                          </p:val>
                                        </p:tav>
                                        <p:tav tm="100000">
                                          <p:val>
                                            <p:strVal val="#ppt_x"/>
                                          </p:val>
                                        </p:tav>
                                      </p:tavLst>
                                    </p:anim>
                                    <p:anim calcmode="lin" valueType="num">
                                      <p:cBhvr additive="base">
                                        <p:cTn id="14" dur="500" fill="hold"/>
                                        <p:tgtEl>
                                          <p:spTgt spid="27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atvor Coroneo u Trstu (E. VELAN)"/>
          <p:cNvPicPr>
            <a:picLocks noChangeAspect="1" noChangeArrowheads="1"/>
          </p:cNvPicPr>
          <p:nvPr/>
        </p:nvPicPr>
        <p:blipFill>
          <a:blip r:embed="rId2" cstate="print">
            <a:grayscl/>
          </a:blip>
          <a:srcRect b="21251"/>
          <a:stretch>
            <a:fillRect/>
          </a:stretch>
        </p:blipFill>
        <p:spPr bwMode="auto">
          <a:xfrm>
            <a:off x="611560" y="1484784"/>
            <a:ext cx="7467600" cy="3528392"/>
          </a:xfrm>
          <a:prstGeom prst="rect">
            <a:avLst/>
          </a:prstGeom>
          <a:noFill/>
        </p:spPr>
      </p:pic>
      <p:sp>
        <p:nvSpPr>
          <p:cNvPr id="3" name="Rounded Rectangle 2"/>
          <p:cNvSpPr/>
          <p:nvPr/>
        </p:nvSpPr>
        <p:spPr>
          <a:xfrm>
            <a:off x="3995936" y="188640"/>
            <a:ext cx="460851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Zatvor Coroneo u Trstu</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9552" y="764704"/>
            <a:ext cx="8229600" cy="4525963"/>
          </a:xfrm>
        </p:spPr>
        <p:txBody>
          <a:bodyPr>
            <a:normAutofit lnSpcReduction="10000"/>
          </a:bodyPr>
          <a:lstStyle/>
          <a:p>
            <a:r>
              <a:rPr lang="hr-HR" dirty="0" smtClean="0"/>
              <a:t>„Svaki dan oko osam sati otvarali su ćeliju, bio je to znak za buđenje. Odlazili smo se oprati u zajedničko kupatilo i prazniti noćne posude. Poslije je bio doručak, neka vrsta loše kave ili čaja s malo šećera. Nakon doručka provodili smo vrijeme u ćeliji. </a:t>
            </a:r>
          </a:p>
          <a:p>
            <a:r>
              <a:rPr lang="hr-HR" dirty="0" smtClean="0"/>
              <a:t>Od redine kruha moja je majka oblikovala šahovske figure i tako smo igrali, neumorno, šah, damu i križić-kružić.“</a:t>
            </a:r>
          </a:p>
          <a:p>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716016" y="188640"/>
            <a:ext cx="388843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10. srpnja 1944.</a:t>
            </a:r>
            <a:endParaRPr lang="hr-HR" dirty="0"/>
          </a:p>
        </p:txBody>
      </p:sp>
      <p:sp>
        <p:nvSpPr>
          <p:cNvPr id="4" name="Rounded Rectangle 3"/>
          <p:cNvSpPr/>
          <p:nvPr/>
        </p:nvSpPr>
        <p:spPr>
          <a:xfrm>
            <a:off x="179512" y="764704"/>
            <a:ext cx="3096344" cy="518457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2800" dirty="0" smtClean="0"/>
              <a:t>“Bili smo jako žedni, ali nije bilo vode. Mnogi su obavljali nuždu,ali zbog nedostatka zraka nepodnošljiv smrad činio je stanje još težim.“</a:t>
            </a:r>
            <a:endParaRPr lang="hr-HR" sz="2800" dirty="0"/>
          </a:p>
        </p:txBody>
      </p:sp>
      <p:pic>
        <p:nvPicPr>
          <p:cNvPr id="28676" name="Picture 4" descr="Slikovni rezultat za auschwitz "/>
          <p:cNvPicPr>
            <a:picLocks noChangeAspect="1" noChangeArrowheads="1"/>
          </p:cNvPicPr>
          <p:nvPr/>
        </p:nvPicPr>
        <p:blipFill>
          <a:blip r:embed="rId2" cstate="print"/>
          <a:srcRect/>
          <a:stretch>
            <a:fillRect/>
          </a:stretch>
        </p:blipFill>
        <p:spPr bwMode="auto">
          <a:xfrm>
            <a:off x="3707904" y="1844824"/>
            <a:ext cx="5010944" cy="3312368"/>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gtEl>
                                        <p:attrNameLst>
                                          <p:attrName>style.visibility</p:attrName>
                                        </p:attrNameLst>
                                      </p:cBhvr>
                                      <p:to>
                                        <p:strVal val="visible"/>
                                      </p:to>
                                    </p:set>
                                    <p:anim calcmode="lin" valueType="num">
                                      <p:cBhvr additive="base">
                                        <p:cTn id="13" dur="500" fill="hold"/>
                                        <p:tgtEl>
                                          <p:spTgt spid="28676"/>
                                        </p:tgtEl>
                                        <p:attrNameLst>
                                          <p:attrName>ppt_x</p:attrName>
                                        </p:attrNameLst>
                                      </p:cBhvr>
                                      <p:tavLst>
                                        <p:tav tm="0">
                                          <p:val>
                                            <p:strVal val="#ppt_x"/>
                                          </p:val>
                                        </p:tav>
                                        <p:tav tm="100000">
                                          <p:val>
                                            <p:strVal val="#ppt_x"/>
                                          </p:val>
                                        </p:tav>
                                      </p:tavLst>
                                    </p:anim>
                                    <p:anim calcmode="lin" valueType="num">
                                      <p:cBhvr additive="base">
                                        <p:cTn id="14" dur="500" fill="hold"/>
                                        <p:tgtEl>
                                          <p:spTgt spid="2867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Slikovni rezultat za posljednji dječak iz Auschwitza"/>
          <p:cNvPicPr>
            <a:picLocks noChangeAspect="1" noChangeArrowheads="1"/>
          </p:cNvPicPr>
          <p:nvPr/>
        </p:nvPicPr>
        <p:blipFill>
          <a:blip r:embed="rId2" cstate="print"/>
          <a:srcRect/>
          <a:stretch>
            <a:fillRect/>
          </a:stretch>
        </p:blipFill>
        <p:spPr bwMode="auto">
          <a:xfrm>
            <a:off x="827584" y="1052736"/>
            <a:ext cx="7585348" cy="5358161"/>
          </a:xfrm>
          <a:prstGeom prst="rect">
            <a:avLst/>
          </a:prstGeom>
          <a:ln>
            <a:noFill/>
          </a:ln>
          <a:effectLst>
            <a:softEdge rad="112500"/>
          </a:effectLst>
        </p:spPr>
      </p:pic>
      <p:sp>
        <p:nvSpPr>
          <p:cNvPr id="3" name="Rounded Rectangle 2"/>
          <p:cNvSpPr/>
          <p:nvPr/>
        </p:nvSpPr>
        <p:spPr>
          <a:xfrm>
            <a:off x="2483768" y="188640"/>
            <a:ext cx="612068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Dolazak deportiranih u Auschwitz</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 calcmode="lin" valueType="num">
                                      <p:cBhvr additive="base">
                                        <p:cTn id="13" dur="500" fill="hold"/>
                                        <p:tgtEl>
                                          <p:spTgt spid="30722"/>
                                        </p:tgtEl>
                                        <p:attrNameLst>
                                          <p:attrName>ppt_x</p:attrName>
                                        </p:attrNameLst>
                                      </p:cBhvr>
                                      <p:tavLst>
                                        <p:tav tm="0">
                                          <p:val>
                                            <p:strVal val="#ppt_x"/>
                                          </p:val>
                                        </p:tav>
                                        <p:tav tm="100000">
                                          <p:val>
                                            <p:strVal val="#ppt_x"/>
                                          </p:val>
                                        </p:tav>
                                      </p:tavLst>
                                    </p:anim>
                                    <p:anim calcmode="lin" valueType="num">
                                      <p:cBhvr additive="base">
                                        <p:cTn id="14" dur="500" fill="hold"/>
                                        <p:tgtEl>
                                          <p:spTgt spid="307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Povezana slika"/>
          <p:cNvPicPr>
            <a:picLocks noChangeAspect="1" noChangeArrowheads="1"/>
          </p:cNvPicPr>
          <p:nvPr/>
        </p:nvPicPr>
        <p:blipFill>
          <a:blip r:embed="rId2" cstate="print"/>
          <a:srcRect/>
          <a:stretch>
            <a:fillRect/>
          </a:stretch>
        </p:blipFill>
        <p:spPr bwMode="auto">
          <a:xfrm>
            <a:off x="4283968" y="3284984"/>
            <a:ext cx="4457700" cy="3314700"/>
          </a:xfrm>
          <a:prstGeom prst="rect">
            <a:avLst/>
          </a:prstGeom>
          <a:ln>
            <a:noFill/>
          </a:ln>
          <a:effectLst>
            <a:softEdge rad="112500"/>
          </a:effectLst>
        </p:spPr>
      </p:pic>
      <p:pic>
        <p:nvPicPr>
          <p:cNvPr id="31748" name="Picture 4" descr="Slikovni rezultat za auschwitz"/>
          <p:cNvPicPr>
            <a:picLocks noChangeAspect="1" noChangeArrowheads="1"/>
          </p:cNvPicPr>
          <p:nvPr/>
        </p:nvPicPr>
        <p:blipFill>
          <a:blip r:embed="rId3" cstate="print"/>
          <a:srcRect t="19129"/>
          <a:stretch>
            <a:fillRect/>
          </a:stretch>
        </p:blipFill>
        <p:spPr bwMode="auto">
          <a:xfrm>
            <a:off x="395536" y="332656"/>
            <a:ext cx="4906566" cy="2928551"/>
          </a:xfrm>
          <a:prstGeom prst="rect">
            <a:avLst/>
          </a:prstGeom>
          <a:ln>
            <a:noFill/>
          </a:ln>
          <a:effectLst>
            <a:softEdge rad="112500"/>
          </a:effectLst>
        </p:spPr>
      </p:pic>
      <p:sp>
        <p:nvSpPr>
          <p:cNvPr id="4" name="Rounded Rectangle 3"/>
          <p:cNvSpPr/>
          <p:nvPr/>
        </p:nvSpPr>
        <p:spPr>
          <a:xfrm>
            <a:off x="179512" y="4509120"/>
            <a:ext cx="388843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Odvajanje na “rampi”</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8"/>
                                        </p:tgtEl>
                                        <p:attrNameLst>
                                          <p:attrName>style.visibility</p:attrName>
                                        </p:attrNameLst>
                                      </p:cBhvr>
                                      <p:to>
                                        <p:strVal val="visible"/>
                                      </p:to>
                                    </p:set>
                                    <p:anim calcmode="lin" valueType="num">
                                      <p:cBhvr additive="base">
                                        <p:cTn id="13" dur="500" fill="hold"/>
                                        <p:tgtEl>
                                          <p:spTgt spid="31748"/>
                                        </p:tgtEl>
                                        <p:attrNameLst>
                                          <p:attrName>ppt_x</p:attrName>
                                        </p:attrNameLst>
                                      </p:cBhvr>
                                      <p:tavLst>
                                        <p:tav tm="0">
                                          <p:val>
                                            <p:strVal val="#ppt_x"/>
                                          </p:val>
                                        </p:tav>
                                        <p:tav tm="100000">
                                          <p:val>
                                            <p:strVal val="#ppt_x"/>
                                          </p:val>
                                        </p:tav>
                                      </p:tavLst>
                                    </p:anim>
                                    <p:anim calcmode="lin" valueType="num">
                                      <p:cBhvr additive="base">
                                        <p:cTn id="14"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6"/>
                                        </p:tgtEl>
                                        <p:attrNameLst>
                                          <p:attrName>style.visibility</p:attrName>
                                        </p:attrNameLst>
                                      </p:cBhvr>
                                      <p:to>
                                        <p:strVal val="visible"/>
                                      </p:to>
                                    </p:set>
                                    <p:anim calcmode="lin" valueType="num">
                                      <p:cBhvr additive="base">
                                        <p:cTn id="19" dur="500" fill="hold"/>
                                        <p:tgtEl>
                                          <p:spTgt spid="31746"/>
                                        </p:tgtEl>
                                        <p:attrNameLst>
                                          <p:attrName>ppt_x</p:attrName>
                                        </p:attrNameLst>
                                      </p:cBhvr>
                                      <p:tavLst>
                                        <p:tav tm="0">
                                          <p:val>
                                            <p:strVal val="#ppt_x"/>
                                          </p:val>
                                        </p:tav>
                                        <p:tav tm="100000">
                                          <p:val>
                                            <p:strVal val="#ppt_x"/>
                                          </p:val>
                                        </p:tav>
                                      </p:tavLst>
                                    </p:anim>
                                    <p:anim calcmode="lin" valueType="num">
                                      <p:cBhvr additive="base">
                                        <p:cTn id="20" dur="500" fill="hold"/>
                                        <p:tgtEl>
                                          <p:spTgt spid="317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ave 5"/>
          <p:cNvSpPr/>
          <p:nvPr/>
        </p:nvSpPr>
        <p:spPr>
          <a:xfrm>
            <a:off x="4427538" y="404813"/>
            <a:ext cx="4248150" cy="2160587"/>
          </a:xfrm>
          <a:prstGeom prst="wave">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r-HR" sz="5400" dirty="0"/>
              <a:t>genocid</a:t>
            </a:r>
          </a:p>
        </p:txBody>
      </p:sp>
      <p:sp>
        <p:nvSpPr>
          <p:cNvPr id="9" name="Explosion 2 8"/>
          <p:cNvSpPr/>
          <p:nvPr/>
        </p:nvSpPr>
        <p:spPr>
          <a:xfrm>
            <a:off x="250825" y="2565400"/>
            <a:ext cx="6769100" cy="3600450"/>
          </a:xfrm>
          <a:prstGeom prst="irregularSeal2">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r-HR" sz="4800" dirty="0"/>
              <a:t>Holokaust</a:t>
            </a:r>
            <a:r>
              <a:rPr lang="hr-HR" dirty="0"/>
              <a:t> </a:t>
            </a:r>
          </a:p>
        </p:txBody>
      </p:sp>
      <p:pic>
        <p:nvPicPr>
          <p:cNvPr id="3080" name="Picture 8" descr="Povezana slika"/>
          <p:cNvPicPr>
            <a:picLocks noChangeAspect="1" noChangeArrowheads="1"/>
          </p:cNvPicPr>
          <p:nvPr/>
        </p:nvPicPr>
        <p:blipFill>
          <a:blip r:embed="rId2" cstate="print">
            <a:grayscl/>
          </a:blip>
          <a:srcRect r="9610"/>
          <a:stretch>
            <a:fillRect/>
          </a:stretch>
        </p:blipFill>
        <p:spPr bwMode="auto">
          <a:xfrm>
            <a:off x="3091645" y="1268760"/>
            <a:ext cx="4288643" cy="53368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80"/>
                                        </p:tgtEl>
                                        <p:attrNameLst>
                                          <p:attrName>style.visibility</p:attrName>
                                        </p:attrNameLst>
                                      </p:cBhvr>
                                      <p:to>
                                        <p:strVal val="visible"/>
                                      </p:to>
                                    </p:set>
                                    <p:anim calcmode="lin" valueType="num">
                                      <p:cBhvr additive="base">
                                        <p:cTn id="19" dur="500" fill="hold"/>
                                        <p:tgtEl>
                                          <p:spTgt spid="3080"/>
                                        </p:tgtEl>
                                        <p:attrNameLst>
                                          <p:attrName>ppt_x</p:attrName>
                                        </p:attrNameLst>
                                      </p:cBhvr>
                                      <p:tavLst>
                                        <p:tav tm="0">
                                          <p:val>
                                            <p:strVal val="#ppt_x"/>
                                          </p:val>
                                        </p:tav>
                                        <p:tav tm="100000">
                                          <p:val>
                                            <p:strVal val="#ppt_x"/>
                                          </p:val>
                                        </p:tav>
                                      </p:tavLst>
                                    </p:anim>
                                    <p:anim calcmode="lin" valueType="num">
                                      <p:cBhvr additive="base">
                                        <p:cTn id="20"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9"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1 1"/>
          <p:cNvSpPr/>
          <p:nvPr/>
        </p:nvSpPr>
        <p:spPr>
          <a:xfrm>
            <a:off x="539552" y="188640"/>
            <a:ext cx="4896544" cy="3600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smtClean="0"/>
              <a:t>Ime</a:t>
            </a:r>
            <a:endParaRPr lang="hr-HR" sz="4400" dirty="0"/>
          </a:p>
        </p:txBody>
      </p:sp>
      <p:sp>
        <p:nvSpPr>
          <p:cNvPr id="3" name="Explosion 1 2"/>
          <p:cNvSpPr/>
          <p:nvPr/>
        </p:nvSpPr>
        <p:spPr>
          <a:xfrm>
            <a:off x="1907704" y="1916832"/>
            <a:ext cx="4896544" cy="3600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smtClean="0"/>
              <a:t>Prezime</a:t>
            </a:r>
            <a:endParaRPr lang="hr-HR" sz="4400" dirty="0"/>
          </a:p>
        </p:txBody>
      </p:sp>
      <p:sp>
        <p:nvSpPr>
          <p:cNvPr id="4" name="Explosion 1 3"/>
          <p:cNvSpPr/>
          <p:nvPr/>
        </p:nvSpPr>
        <p:spPr>
          <a:xfrm>
            <a:off x="4067944" y="404664"/>
            <a:ext cx="4896544" cy="3600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smtClean="0"/>
              <a:t>Datum rođenja</a:t>
            </a:r>
            <a:endParaRPr lang="hr-HR" sz="4400" dirty="0"/>
          </a:p>
        </p:txBody>
      </p:sp>
      <p:sp>
        <p:nvSpPr>
          <p:cNvPr id="5" name="Explosion 1 4"/>
          <p:cNvSpPr/>
          <p:nvPr/>
        </p:nvSpPr>
        <p:spPr>
          <a:xfrm>
            <a:off x="3275856" y="2924944"/>
            <a:ext cx="4896544" cy="3600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smtClean="0"/>
              <a:t>spol</a:t>
            </a:r>
            <a:endParaRPr lang="hr-HR" sz="4400" dirty="0"/>
          </a:p>
        </p:txBody>
      </p:sp>
      <p:sp>
        <p:nvSpPr>
          <p:cNvPr id="6" name="Explosion 1 5"/>
          <p:cNvSpPr/>
          <p:nvPr/>
        </p:nvSpPr>
        <p:spPr>
          <a:xfrm>
            <a:off x="251520" y="3257600"/>
            <a:ext cx="4896544" cy="3600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smtClean="0"/>
              <a:t>državljanstvo</a:t>
            </a:r>
            <a:endParaRPr lang="hr-HR" sz="3600" dirty="0"/>
          </a:p>
        </p:txBody>
      </p:sp>
      <p:sp>
        <p:nvSpPr>
          <p:cNvPr id="7" name="Explosion 1 6"/>
          <p:cNvSpPr/>
          <p:nvPr/>
        </p:nvSpPr>
        <p:spPr>
          <a:xfrm>
            <a:off x="3923928" y="1916832"/>
            <a:ext cx="4896544" cy="36004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4400" dirty="0" smtClean="0"/>
              <a:t>Zemlja podrijetla</a:t>
            </a:r>
            <a:endParaRPr lang="hr-HR"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
          <p:cNvSpPr/>
          <p:nvPr/>
        </p:nvSpPr>
        <p:spPr>
          <a:xfrm>
            <a:off x="251520" y="476672"/>
            <a:ext cx="4824536" cy="1368152"/>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5400" dirty="0" smtClean="0"/>
              <a:t>189488</a:t>
            </a:r>
            <a:r>
              <a:rPr lang="hr-HR" dirty="0" smtClean="0"/>
              <a:t> </a:t>
            </a:r>
            <a:endParaRPr lang="hr-HR" dirty="0"/>
          </a:p>
        </p:txBody>
      </p:sp>
      <p:sp>
        <p:nvSpPr>
          <p:cNvPr id="3" name="Folded Corner 2"/>
          <p:cNvSpPr/>
          <p:nvPr/>
        </p:nvSpPr>
        <p:spPr>
          <a:xfrm>
            <a:off x="3923928" y="4437112"/>
            <a:ext cx="4824536" cy="1368152"/>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5400" dirty="0" smtClean="0"/>
              <a:t>82606</a:t>
            </a:r>
            <a:r>
              <a:rPr lang="hr-HR" dirty="0" smtClean="0"/>
              <a:t> </a:t>
            </a:r>
            <a:endParaRPr lang="hr-HR" dirty="0"/>
          </a:p>
        </p:txBody>
      </p:sp>
      <p:sp>
        <p:nvSpPr>
          <p:cNvPr id="4" name="Folded Corner 3"/>
          <p:cNvSpPr/>
          <p:nvPr/>
        </p:nvSpPr>
        <p:spPr>
          <a:xfrm>
            <a:off x="2267744" y="2564904"/>
            <a:ext cx="4824536" cy="1368152"/>
          </a:xfrm>
          <a:prstGeom prst="foldedCorner">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5400" dirty="0" smtClean="0"/>
              <a:t>82605</a:t>
            </a:r>
            <a:r>
              <a:rPr lang="hr-HR" dirty="0" smtClean="0"/>
              <a:t> </a:t>
            </a:r>
            <a:endParaRPr lang="hr-HR" dirty="0"/>
          </a:p>
        </p:txBody>
      </p:sp>
      <p:pic>
        <p:nvPicPr>
          <p:cNvPr id="33794" name="Picture 2" descr="Slikovni rezultat za posljednji dječak iz Auschwitza"/>
          <p:cNvPicPr>
            <a:picLocks noChangeAspect="1" noChangeArrowheads="1"/>
          </p:cNvPicPr>
          <p:nvPr/>
        </p:nvPicPr>
        <p:blipFill>
          <a:blip r:embed="rId2" cstate="print"/>
          <a:srcRect/>
          <a:stretch>
            <a:fillRect/>
          </a:stretch>
        </p:blipFill>
        <p:spPr bwMode="auto">
          <a:xfrm>
            <a:off x="323528" y="836712"/>
            <a:ext cx="8448600" cy="45300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4"/>
                                        </p:tgtEl>
                                        <p:attrNameLst>
                                          <p:attrName>style.visibility</p:attrName>
                                        </p:attrNameLst>
                                      </p:cBhvr>
                                      <p:to>
                                        <p:strVal val="visible"/>
                                      </p:to>
                                    </p:set>
                                    <p:anim calcmode="lin" valueType="num">
                                      <p:cBhvr additive="base">
                                        <p:cTn id="25" dur="500" fill="hold"/>
                                        <p:tgtEl>
                                          <p:spTgt spid="33794"/>
                                        </p:tgtEl>
                                        <p:attrNameLst>
                                          <p:attrName>ppt_x</p:attrName>
                                        </p:attrNameLst>
                                      </p:cBhvr>
                                      <p:tavLst>
                                        <p:tav tm="0">
                                          <p:val>
                                            <p:strVal val="#ppt_x"/>
                                          </p:val>
                                        </p:tav>
                                        <p:tav tm="100000">
                                          <p:val>
                                            <p:strVal val="#ppt_x"/>
                                          </p:val>
                                        </p:tav>
                                      </p:tavLst>
                                    </p:anim>
                                    <p:anim calcmode="lin" valueType="num">
                                      <p:cBhvr additive="base">
                                        <p:cTn id="26" dur="500" fill="hold"/>
                                        <p:tgtEl>
                                          <p:spTgt spid="337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likovni rezultat za auschwitz-birkenau"/>
          <p:cNvPicPr>
            <a:picLocks noChangeAspect="1" noChangeArrowheads="1"/>
          </p:cNvPicPr>
          <p:nvPr/>
        </p:nvPicPr>
        <p:blipFill>
          <a:blip r:embed="rId2" cstate="print"/>
          <a:srcRect/>
          <a:stretch>
            <a:fillRect/>
          </a:stretch>
        </p:blipFill>
        <p:spPr bwMode="auto">
          <a:xfrm>
            <a:off x="683568" y="620688"/>
            <a:ext cx="7236804" cy="4824536"/>
          </a:xfrm>
          <a:prstGeom prst="rect">
            <a:avLst/>
          </a:prstGeom>
          <a:ln>
            <a:noFill/>
          </a:ln>
          <a:effectLst>
            <a:softEdge rad="112500"/>
          </a:effectLst>
        </p:spPr>
      </p:pic>
      <p:sp>
        <p:nvSpPr>
          <p:cNvPr id="3" name="Rounded Rectangle 2"/>
          <p:cNvSpPr/>
          <p:nvPr/>
        </p:nvSpPr>
        <p:spPr>
          <a:xfrm>
            <a:off x="4139952" y="5877272"/>
            <a:ext cx="388843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Barake –”blokovi”</a:t>
            </a:r>
            <a:endParaRPr lang="hr-HR" dirty="0"/>
          </a:p>
        </p:txBody>
      </p:sp>
      <p:pic>
        <p:nvPicPr>
          <p:cNvPr id="34820" name="Picture 4" descr="Slikovni rezultat za posljednji dječak iz Auschwitza"/>
          <p:cNvPicPr>
            <a:picLocks noChangeAspect="1" noChangeArrowheads="1"/>
          </p:cNvPicPr>
          <p:nvPr/>
        </p:nvPicPr>
        <p:blipFill>
          <a:blip r:embed="rId3" cstate="print"/>
          <a:srcRect/>
          <a:stretch>
            <a:fillRect/>
          </a:stretch>
        </p:blipFill>
        <p:spPr bwMode="auto">
          <a:xfrm>
            <a:off x="1043608" y="476672"/>
            <a:ext cx="7549852" cy="502788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4818"/>
                                        </p:tgtEl>
                                        <p:attrNameLst>
                                          <p:attrName>style.visibility</p:attrName>
                                        </p:attrNameLst>
                                      </p:cBhvr>
                                      <p:to>
                                        <p:strVal val="visible"/>
                                      </p:to>
                                    </p:set>
                                    <p:anim calcmode="lin" valueType="num">
                                      <p:cBhvr additive="base">
                                        <p:cTn id="13" dur="500" fill="hold"/>
                                        <p:tgtEl>
                                          <p:spTgt spid="34818"/>
                                        </p:tgtEl>
                                        <p:attrNameLst>
                                          <p:attrName>ppt_x</p:attrName>
                                        </p:attrNameLst>
                                      </p:cBhvr>
                                      <p:tavLst>
                                        <p:tav tm="0">
                                          <p:val>
                                            <p:strVal val="#ppt_x"/>
                                          </p:val>
                                        </p:tav>
                                        <p:tav tm="100000">
                                          <p:val>
                                            <p:strVal val="#ppt_x"/>
                                          </p:val>
                                        </p:tav>
                                      </p:tavLst>
                                    </p:anim>
                                    <p:anim calcmode="lin" valueType="num">
                                      <p:cBhvr additive="base">
                                        <p:cTn id="14"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820"/>
                                        </p:tgtEl>
                                        <p:attrNameLst>
                                          <p:attrName>style.visibility</p:attrName>
                                        </p:attrNameLst>
                                      </p:cBhvr>
                                      <p:to>
                                        <p:strVal val="visible"/>
                                      </p:to>
                                    </p:set>
                                    <p:anim calcmode="lin" valueType="num">
                                      <p:cBhvr additive="base">
                                        <p:cTn id="19" dur="500" fill="hold"/>
                                        <p:tgtEl>
                                          <p:spTgt spid="34820"/>
                                        </p:tgtEl>
                                        <p:attrNameLst>
                                          <p:attrName>ppt_x</p:attrName>
                                        </p:attrNameLst>
                                      </p:cBhvr>
                                      <p:tavLst>
                                        <p:tav tm="0">
                                          <p:val>
                                            <p:strVal val="#ppt_x"/>
                                          </p:val>
                                        </p:tav>
                                        <p:tav tm="100000">
                                          <p:val>
                                            <p:strVal val="#ppt_x"/>
                                          </p:val>
                                        </p:tav>
                                      </p:tavLst>
                                    </p:anim>
                                    <p:anim calcmode="lin" valueType="num">
                                      <p:cBhvr additive="base">
                                        <p:cTn id="20" dur="500" fill="hold"/>
                                        <p:tgtEl>
                                          <p:spTgt spid="348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Povezana slika"/>
          <p:cNvPicPr>
            <a:picLocks noChangeAspect="1" noChangeArrowheads="1"/>
          </p:cNvPicPr>
          <p:nvPr/>
        </p:nvPicPr>
        <p:blipFill>
          <a:blip r:embed="rId2" cstate="print"/>
          <a:srcRect/>
          <a:stretch>
            <a:fillRect/>
          </a:stretch>
        </p:blipFill>
        <p:spPr bwMode="auto">
          <a:xfrm>
            <a:off x="1187624" y="836712"/>
            <a:ext cx="6776785" cy="50764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Rounded Rectangle 2"/>
          <p:cNvSpPr/>
          <p:nvPr/>
        </p:nvSpPr>
        <p:spPr>
          <a:xfrm>
            <a:off x="4139952" y="5877272"/>
            <a:ext cx="388843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praonica, nužnici</a:t>
            </a:r>
            <a:endParaRPr lang="hr-HR" dirty="0"/>
          </a:p>
        </p:txBody>
      </p:sp>
      <p:pic>
        <p:nvPicPr>
          <p:cNvPr id="35844" name="Picture 4" descr="Slikovni rezultat za posljednji dječak iz Auschwitza"/>
          <p:cNvPicPr>
            <a:picLocks noChangeAspect="1" noChangeArrowheads="1"/>
          </p:cNvPicPr>
          <p:nvPr/>
        </p:nvPicPr>
        <p:blipFill>
          <a:blip r:embed="rId3" cstate="print"/>
          <a:srcRect/>
          <a:stretch>
            <a:fillRect/>
          </a:stretch>
        </p:blipFill>
        <p:spPr bwMode="auto">
          <a:xfrm>
            <a:off x="971600" y="476672"/>
            <a:ext cx="7449018" cy="49186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2"/>
                                        </p:tgtEl>
                                        <p:attrNameLst>
                                          <p:attrName>style.visibility</p:attrName>
                                        </p:attrNameLst>
                                      </p:cBhvr>
                                      <p:to>
                                        <p:strVal val="visible"/>
                                      </p:to>
                                    </p:set>
                                    <p:anim calcmode="lin" valueType="num">
                                      <p:cBhvr additive="base">
                                        <p:cTn id="13" dur="500" fill="hold"/>
                                        <p:tgtEl>
                                          <p:spTgt spid="35842"/>
                                        </p:tgtEl>
                                        <p:attrNameLst>
                                          <p:attrName>ppt_x</p:attrName>
                                        </p:attrNameLst>
                                      </p:cBhvr>
                                      <p:tavLst>
                                        <p:tav tm="0">
                                          <p:val>
                                            <p:strVal val="#ppt_x"/>
                                          </p:val>
                                        </p:tav>
                                        <p:tav tm="100000">
                                          <p:val>
                                            <p:strVal val="#ppt_x"/>
                                          </p:val>
                                        </p:tav>
                                      </p:tavLst>
                                    </p:anim>
                                    <p:anim calcmode="lin" valueType="num">
                                      <p:cBhvr additive="base">
                                        <p:cTn id="14" dur="500" fill="hold"/>
                                        <p:tgtEl>
                                          <p:spTgt spid="3584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4"/>
                                        </p:tgtEl>
                                        <p:attrNameLst>
                                          <p:attrName>style.visibility</p:attrName>
                                        </p:attrNameLst>
                                      </p:cBhvr>
                                      <p:to>
                                        <p:strVal val="visible"/>
                                      </p:to>
                                    </p:set>
                                    <p:anim calcmode="lin" valueType="num">
                                      <p:cBhvr additive="base">
                                        <p:cTn id="19" dur="500" fill="hold"/>
                                        <p:tgtEl>
                                          <p:spTgt spid="35844"/>
                                        </p:tgtEl>
                                        <p:attrNameLst>
                                          <p:attrName>ppt_x</p:attrName>
                                        </p:attrNameLst>
                                      </p:cBhvr>
                                      <p:tavLst>
                                        <p:tav tm="0">
                                          <p:val>
                                            <p:strVal val="#ppt_x"/>
                                          </p:val>
                                        </p:tav>
                                        <p:tav tm="100000">
                                          <p:val>
                                            <p:strVal val="#ppt_x"/>
                                          </p:val>
                                        </p:tav>
                                      </p:tavLst>
                                    </p:anim>
                                    <p:anim calcmode="lin" valueType="num">
                                      <p:cBhvr additive="base">
                                        <p:cTn id="20" dur="500" fill="hold"/>
                                        <p:tgtEl>
                                          <p:spTgt spid="358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39952" y="5877272"/>
            <a:ext cx="388843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Ako je to hrana...</a:t>
            </a:r>
            <a:endParaRPr lang="hr-HR" dirty="0"/>
          </a:p>
        </p:txBody>
      </p:sp>
      <p:sp>
        <p:nvSpPr>
          <p:cNvPr id="3" name="Rounded Rectangle 2"/>
          <p:cNvSpPr/>
          <p:nvPr/>
        </p:nvSpPr>
        <p:spPr>
          <a:xfrm>
            <a:off x="323528" y="332656"/>
            <a:ext cx="2592288" cy="5040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r-HR" sz="3600" dirty="0" smtClean="0"/>
              <a:t>doručak –</a:t>
            </a:r>
          </a:p>
          <a:p>
            <a:pPr algn="ctr"/>
            <a:r>
              <a:rPr lang="hr-HR" sz="3600" dirty="0" smtClean="0"/>
              <a:t>pola litre kave ili herbatke – čaja s pet grama šećera</a:t>
            </a:r>
            <a:endParaRPr lang="hr-HR" sz="3600" dirty="0"/>
          </a:p>
        </p:txBody>
      </p:sp>
      <p:sp>
        <p:nvSpPr>
          <p:cNvPr id="4" name="Rounded Rectangle 3"/>
          <p:cNvSpPr/>
          <p:nvPr/>
        </p:nvSpPr>
        <p:spPr>
          <a:xfrm>
            <a:off x="3059832" y="404664"/>
            <a:ext cx="2448272" cy="50405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4000" dirty="0" smtClean="0"/>
              <a:t>objed - pola litre juhe s kupusom ili zeljem</a:t>
            </a:r>
            <a:endParaRPr lang="hr-HR" sz="4000" dirty="0"/>
          </a:p>
        </p:txBody>
      </p:sp>
      <p:sp>
        <p:nvSpPr>
          <p:cNvPr id="5" name="Rounded Rectangle 4"/>
          <p:cNvSpPr/>
          <p:nvPr/>
        </p:nvSpPr>
        <p:spPr>
          <a:xfrm>
            <a:off x="5724128" y="548680"/>
            <a:ext cx="3024336" cy="504056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hr-HR" sz="2400" dirty="0" smtClean="0"/>
              <a:t>Večera -  </a:t>
            </a:r>
          </a:p>
          <a:p>
            <a:pPr algn="ctr"/>
            <a:r>
              <a:rPr lang="hr-HR" sz="2400" dirty="0" smtClean="0"/>
              <a:t>pola litre kave ili herbatke ali bez šećera i komad crnog kruha od 350 grama.  S kruhom su se služile sitne kobasice od 20 grama i 30 grama margarina ili žlica marmelade ili 30 grama sira.</a:t>
            </a:r>
            <a:endParaRPr lang="hr-H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likovni rezultat za auschwitz "/>
          <p:cNvPicPr>
            <a:picLocks noChangeAspect="1" noChangeArrowheads="1"/>
          </p:cNvPicPr>
          <p:nvPr/>
        </p:nvPicPr>
        <p:blipFill>
          <a:blip r:embed="rId2" cstate="print"/>
          <a:srcRect b="11664"/>
          <a:stretch>
            <a:fillRect/>
          </a:stretch>
        </p:blipFill>
        <p:spPr bwMode="auto">
          <a:xfrm>
            <a:off x="395536" y="2492896"/>
            <a:ext cx="8426302" cy="3672408"/>
          </a:xfrm>
          <a:prstGeom prst="rect">
            <a:avLst/>
          </a:prstGeom>
          <a:ln>
            <a:noFill/>
          </a:ln>
          <a:effectLst>
            <a:softEdge rad="112500"/>
          </a:effectLst>
        </p:spPr>
      </p:pic>
      <p:sp>
        <p:nvSpPr>
          <p:cNvPr id="3" name="Rounded Rectangle 2"/>
          <p:cNvSpPr/>
          <p:nvPr/>
        </p:nvSpPr>
        <p:spPr>
          <a:xfrm>
            <a:off x="1187624" y="476672"/>
            <a:ext cx="2088232"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Rad</a:t>
            </a:r>
            <a:endParaRPr lang="hr-HR" dirty="0"/>
          </a:p>
        </p:txBody>
      </p:sp>
      <p:pic>
        <p:nvPicPr>
          <p:cNvPr id="37892" name="Picture 4" descr="Slikovni rezultat za auschwitz "/>
          <p:cNvPicPr>
            <a:picLocks noChangeAspect="1" noChangeArrowheads="1"/>
          </p:cNvPicPr>
          <p:nvPr/>
        </p:nvPicPr>
        <p:blipFill>
          <a:blip r:embed="rId3" cstate="print"/>
          <a:srcRect/>
          <a:stretch>
            <a:fillRect/>
          </a:stretch>
        </p:blipFill>
        <p:spPr bwMode="auto">
          <a:xfrm>
            <a:off x="3923928" y="260648"/>
            <a:ext cx="4438650" cy="19050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7890"/>
                                        </p:tgtEl>
                                        <p:attrNameLst>
                                          <p:attrName>style.visibility</p:attrName>
                                        </p:attrNameLst>
                                      </p:cBhvr>
                                      <p:to>
                                        <p:strVal val="visible"/>
                                      </p:to>
                                    </p:set>
                                    <p:anim calcmode="lin" valueType="num">
                                      <p:cBhvr additive="base">
                                        <p:cTn id="13" dur="500" fill="hold"/>
                                        <p:tgtEl>
                                          <p:spTgt spid="37890"/>
                                        </p:tgtEl>
                                        <p:attrNameLst>
                                          <p:attrName>ppt_x</p:attrName>
                                        </p:attrNameLst>
                                      </p:cBhvr>
                                      <p:tavLst>
                                        <p:tav tm="0">
                                          <p:val>
                                            <p:strVal val="#ppt_x"/>
                                          </p:val>
                                        </p:tav>
                                        <p:tav tm="100000">
                                          <p:val>
                                            <p:strVal val="#ppt_x"/>
                                          </p:val>
                                        </p:tav>
                                      </p:tavLst>
                                    </p:anim>
                                    <p:anim calcmode="lin" valueType="num">
                                      <p:cBhvr additive="base">
                                        <p:cTn id="14" dur="500" fill="hold"/>
                                        <p:tgtEl>
                                          <p:spTgt spid="3789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892"/>
                                        </p:tgtEl>
                                        <p:attrNameLst>
                                          <p:attrName>style.visibility</p:attrName>
                                        </p:attrNameLst>
                                      </p:cBhvr>
                                      <p:to>
                                        <p:strVal val="visible"/>
                                      </p:to>
                                    </p:set>
                                    <p:anim calcmode="lin" valueType="num">
                                      <p:cBhvr additive="base">
                                        <p:cTn id="19" dur="500" fill="hold"/>
                                        <p:tgtEl>
                                          <p:spTgt spid="37892"/>
                                        </p:tgtEl>
                                        <p:attrNameLst>
                                          <p:attrName>ppt_x</p:attrName>
                                        </p:attrNameLst>
                                      </p:cBhvr>
                                      <p:tavLst>
                                        <p:tav tm="0">
                                          <p:val>
                                            <p:strVal val="#ppt_x"/>
                                          </p:val>
                                        </p:tav>
                                        <p:tav tm="100000">
                                          <p:val>
                                            <p:strVal val="#ppt_x"/>
                                          </p:val>
                                        </p:tav>
                                      </p:tavLst>
                                    </p:anim>
                                    <p:anim calcmode="lin" valueType="num">
                                      <p:cBhvr additive="base">
                                        <p:cTn id="20"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259632" y="404664"/>
            <a:ext cx="360040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Sporazumjevanje</a:t>
            </a:r>
            <a:endParaRPr lang="hr-HR" dirty="0"/>
          </a:p>
        </p:txBody>
      </p:sp>
      <p:sp>
        <p:nvSpPr>
          <p:cNvPr id="3" name="Rounded Rectangle 2"/>
          <p:cNvSpPr/>
          <p:nvPr/>
        </p:nvSpPr>
        <p:spPr>
          <a:xfrm>
            <a:off x="4499992" y="2132856"/>
            <a:ext cx="360040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Poljski jezik</a:t>
            </a:r>
            <a:endParaRPr lang="hr-HR" dirty="0"/>
          </a:p>
        </p:txBody>
      </p:sp>
      <p:sp>
        <p:nvSpPr>
          <p:cNvPr id="4" name="Rounded Rectangle 3"/>
          <p:cNvSpPr/>
          <p:nvPr/>
        </p:nvSpPr>
        <p:spPr>
          <a:xfrm>
            <a:off x="1259632" y="3717032"/>
            <a:ext cx="360040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Njemački njezik</a:t>
            </a:r>
            <a:endParaRPr lang="hr-HR" dirty="0"/>
          </a:p>
        </p:txBody>
      </p:sp>
      <p:sp>
        <p:nvSpPr>
          <p:cNvPr id="5" name="Rounded Rectangle 4"/>
          <p:cNvSpPr/>
          <p:nvPr/>
        </p:nvSpPr>
        <p:spPr>
          <a:xfrm>
            <a:off x="4932040" y="5373216"/>
            <a:ext cx="360040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Logorski žargon</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1520" y="332656"/>
            <a:ext cx="360040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Kazna – radna kazna</a:t>
            </a:r>
            <a:endParaRPr lang="hr-HR" dirty="0"/>
          </a:p>
        </p:txBody>
      </p:sp>
      <p:pic>
        <p:nvPicPr>
          <p:cNvPr id="38914" name="Picture 2" descr="Slikovni rezultat za arbeit manchen in auschwitz birkenau"/>
          <p:cNvPicPr>
            <a:picLocks noChangeAspect="1" noChangeArrowheads="1"/>
          </p:cNvPicPr>
          <p:nvPr/>
        </p:nvPicPr>
        <p:blipFill>
          <a:blip r:embed="rId2" cstate="print"/>
          <a:srcRect/>
          <a:stretch>
            <a:fillRect/>
          </a:stretch>
        </p:blipFill>
        <p:spPr bwMode="auto">
          <a:xfrm>
            <a:off x="1115616" y="1124744"/>
            <a:ext cx="7239000" cy="5238750"/>
          </a:xfrm>
          <a:prstGeom prst="ellipse">
            <a:avLst/>
          </a:prstGeom>
          <a:ln>
            <a:noFill/>
          </a:ln>
          <a:effectLst>
            <a:softEdge rad="112500"/>
          </a:effectLst>
        </p:spPr>
      </p:pic>
      <p:sp>
        <p:nvSpPr>
          <p:cNvPr id="4" name="Rounded Rectangle 3"/>
          <p:cNvSpPr/>
          <p:nvPr/>
        </p:nvSpPr>
        <p:spPr>
          <a:xfrm>
            <a:off x="3707904" y="5589240"/>
            <a:ext cx="5184576"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Kazna – sportska aktivnost</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8914"/>
                                        </p:tgtEl>
                                        <p:attrNameLst>
                                          <p:attrName>style.visibility</p:attrName>
                                        </p:attrNameLst>
                                      </p:cBhvr>
                                      <p:to>
                                        <p:strVal val="visible"/>
                                      </p:to>
                                    </p:set>
                                    <p:anim calcmode="lin" valueType="num">
                                      <p:cBhvr additive="base">
                                        <p:cTn id="13" dur="500" fill="hold"/>
                                        <p:tgtEl>
                                          <p:spTgt spid="38914"/>
                                        </p:tgtEl>
                                        <p:attrNameLst>
                                          <p:attrName>ppt_x</p:attrName>
                                        </p:attrNameLst>
                                      </p:cBhvr>
                                      <p:tavLst>
                                        <p:tav tm="0">
                                          <p:val>
                                            <p:strVal val="#ppt_x"/>
                                          </p:val>
                                        </p:tav>
                                        <p:tav tm="100000">
                                          <p:val>
                                            <p:strVal val="#ppt_x"/>
                                          </p:val>
                                        </p:tav>
                                      </p:tavLst>
                                    </p:anim>
                                    <p:anim calcmode="lin" valueType="num">
                                      <p:cBhvr additive="base">
                                        <p:cTn id="14"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79512" y="1268760"/>
            <a:ext cx="360040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Kazna – batine</a:t>
            </a:r>
            <a:endParaRPr lang="hr-HR" dirty="0"/>
          </a:p>
        </p:txBody>
      </p:sp>
      <p:pic>
        <p:nvPicPr>
          <p:cNvPr id="39938" name="Picture 2" descr="Slikovni rezultat za hanging in Auschwitz Birkenau camp"/>
          <p:cNvPicPr>
            <a:picLocks noChangeAspect="1" noChangeArrowheads="1"/>
          </p:cNvPicPr>
          <p:nvPr/>
        </p:nvPicPr>
        <p:blipFill>
          <a:blip r:embed="rId2" cstate="print"/>
          <a:srcRect/>
          <a:stretch>
            <a:fillRect/>
          </a:stretch>
        </p:blipFill>
        <p:spPr bwMode="auto">
          <a:xfrm>
            <a:off x="4283968" y="764704"/>
            <a:ext cx="3816424" cy="5557899"/>
          </a:xfrm>
          <a:prstGeom prst="rect">
            <a:avLst/>
          </a:prstGeom>
          <a:ln>
            <a:noFill/>
          </a:ln>
          <a:effectLst>
            <a:softEdge rad="112500"/>
          </a:effectLst>
        </p:spPr>
      </p:pic>
      <p:sp>
        <p:nvSpPr>
          <p:cNvPr id="4" name="Rounded Rectangle 3"/>
          <p:cNvSpPr/>
          <p:nvPr/>
        </p:nvSpPr>
        <p:spPr>
          <a:xfrm>
            <a:off x="179512" y="5445224"/>
            <a:ext cx="3600400" cy="108012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Kazna – kažnjavanje na konju</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9938"/>
                                        </p:tgtEl>
                                        <p:attrNameLst>
                                          <p:attrName>style.visibility</p:attrName>
                                        </p:attrNameLst>
                                      </p:cBhvr>
                                      <p:to>
                                        <p:strVal val="visible"/>
                                      </p:to>
                                    </p:set>
                                    <p:anim calcmode="lin" valueType="num">
                                      <p:cBhvr additive="base">
                                        <p:cTn id="13" dur="500" fill="hold"/>
                                        <p:tgtEl>
                                          <p:spTgt spid="39938"/>
                                        </p:tgtEl>
                                        <p:attrNameLst>
                                          <p:attrName>ppt_x</p:attrName>
                                        </p:attrNameLst>
                                      </p:cBhvr>
                                      <p:tavLst>
                                        <p:tav tm="0">
                                          <p:val>
                                            <p:strVal val="#ppt_x"/>
                                          </p:val>
                                        </p:tav>
                                        <p:tav tm="100000">
                                          <p:val>
                                            <p:strVal val="#ppt_x"/>
                                          </p:val>
                                        </p:tav>
                                      </p:tavLst>
                                    </p:anim>
                                    <p:anim calcmode="lin" valueType="num">
                                      <p:cBhvr additive="base">
                                        <p:cTn id="14"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likovni rezultat za arbeit manchen in auschwitz birkenau"/>
          <p:cNvPicPr>
            <a:picLocks noChangeAspect="1" noChangeArrowheads="1"/>
          </p:cNvPicPr>
          <p:nvPr/>
        </p:nvPicPr>
        <p:blipFill>
          <a:blip r:embed="rId2" cstate="print">
            <a:grayscl/>
          </a:blip>
          <a:srcRect/>
          <a:stretch>
            <a:fillRect/>
          </a:stretch>
        </p:blipFill>
        <p:spPr bwMode="auto">
          <a:xfrm>
            <a:off x="0" y="1412776"/>
            <a:ext cx="6876256" cy="5157192"/>
          </a:xfrm>
          <a:prstGeom prst="ellipse">
            <a:avLst/>
          </a:prstGeom>
          <a:ln>
            <a:noFill/>
          </a:ln>
          <a:effectLst>
            <a:softEdge rad="112500"/>
          </a:effectLst>
        </p:spPr>
      </p:pic>
      <p:pic>
        <p:nvPicPr>
          <p:cNvPr id="41988" name="Picture 4" descr="Slikovni rezultat za 37.5 temperature"/>
          <p:cNvPicPr>
            <a:picLocks noChangeAspect="1" noChangeArrowheads="1"/>
          </p:cNvPicPr>
          <p:nvPr/>
        </p:nvPicPr>
        <p:blipFill>
          <a:blip r:embed="rId3" cstate="print"/>
          <a:srcRect t="12628" b="13221"/>
          <a:stretch>
            <a:fillRect/>
          </a:stretch>
        </p:blipFill>
        <p:spPr bwMode="auto">
          <a:xfrm>
            <a:off x="5939383" y="0"/>
            <a:ext cx="3204617" cy="237626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additive="base">
                                        <p:cTn id="7" dur="500" fill="hold"/>
                                        <p:tgtEl>
                                          <p:spTgt spid="41986"/>
                                        </p:tgtEl>
                                        <p:attrNameLst>
                                          <p:attrName>ppt_x</p:attrName>
                                        </p:attrNameLst>
                                      </p:cBhvr>
                                      <p:tavLst>
                                        <p:tav tm="0">
                                          <p:val>
                                            <p:strVal val="#ppt_x"/>
                                          </p:val>
                                        </p:tav>
                                        <p:tav tm="100000">
                                          <p:val>
                                            <p:strVal val="#ppt_x"/>
                                          </p:val>
                                        </p:tav>
                                      </p:tavLst>
                                    </p:anim>
                                    <p:anim calcmode="lin" valueType="num">
                                      <p:cBhvr additive="base">
                                        <p:cTn id="8" dur="500" fill="hold"/>
                                        <p:tgtEl>
                                          <p:spTgt spid="419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988"/>
                                        </p:tgtEl>
                                        <p:attrNameLst>
                                          <p:attrName>style.visibility</p:attrName>
                                        </p:attrNameLst>
                                      </p:cBhvr>
                                      <p:to>
                                        <p:strVal val="visible"/>
                                      </p:to>
                                    </p:set>
                                    <p:anim calcmode="lin" valueType="num">
                                      <p:cBhvr additive="base">
                                        <p:cTn id="13" dur="500" fill="hold"/>
                                        <p:tgtEl>
                                          <p:spTgt spid="41988"/>
                                        </p:tgtEl>
                                        <p:attrNameLst>
                                          <p:attrName>ppt_x</p:attrName>
                                        </p:attrNameLst>
                                      </p:cBhvr>
                                      <p:tavLst>
                                        <p:tav tm="0">
                                          <p:val>
                                            <p:strVal val="#ppt_x"/>
                                          </p:val>
                                        </p:tav>
                                        <p:tav tm="100000">
                                          <p:val>
                                            <p:strVal val="#ppt_x"/>
                                          </p:val>
                                        </p:tav>
                                      </p:tavLst>
                                    </p:anim>
                                    <p:anim calcmode="lin" valueType="num">
                                      <p:cBhvr additive="base">
                                        <p:cTn id="14" dur="500" fill="hold"/>
                                        <p:tgtEl>
                                          <p:spTgt spid="419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aobljeni pravokutnik 3"/>
          <p:cNvSpPr/>
          <p:nvPr/>
        </p:nvSpPr>
        <p:spPr>
          <a:xfrm>
            <a:off x="684213" y="260350"/>
            <a:ext cx="7704137" cy="122396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hr-HR" sz="4000" dirty="0"/>
              <a:t>Nürnberški zakoni </a:t>
            </a:r>
            <a:r>
              <a:rPr lang="hr-HR" sz="4000" dirty="0">
                <a:solidFill>
                  <a:schemeClr val="tx1"/>
                </a:solidFill>
              </a:rPr>
              <a:t>– 15. rujna 1935.</a:t>
            </a:r>
          </a:p>
        </p:txBody>
      </p:sp>
      <p:pic>
        <p:nvPicPr>
          <p:cNvPr id="4102" name="Picture 6" descr="Slikovni rezultat za Nürnbberg law 1935"/>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395536" y="1628800"/>
            <a:ext cx="3744416" cy="4599965"/>
          </a:xfrm>
          <a:prstGeom prst="rect">
            <a:avLst/>
          </a:prstGeom>
          <a:ln>
            <a:noFill/>
          </a:ln>
          <a:effectLst>
            <a:softEdge rad="112500"/>
          </a:effectLst>
        </p:spPr>
      </p:pic>
      <p:pic>
        <p:nvPicPr>
          <p:cNvPr id="4104" name="Picture 8" descr="Slikovni rezultat za Nürnbberg law 1935"/>
          <p:cNvPicPr>
            <a:picLocks noChangeAspect="1" noChangeArrowheads="1"/>
          </p:cNvPicPr>
          <p:nvPr/>
        </p:nvPicPr>
        <p:blipFill>
          <a:blip r:embed="rId3" cstate="print"/>
          <a:srcRect/>
          <a:stretch>
            <a:fillRect/>
          </a:stretch>
        </p:blipFill>
        <p:spPr bwMode="auto">
          <a:xfrm>
            <a:off x="4426865" y="2204864"/>
            <a:ext cx="3617171" cy="381642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4102"/>
                                        </p:tgtEl>
                                        <p:attrNameLst>
                                          <p:attrName>style.visibility</p:attrName>
                                        </p:attrNameLst>
                                      </p:cBhvr>
                                      <p:to>
                                        <p:strVal val="visible"/>
                                      </p:to>
                                    </p:set>
                                    <p:anim calcmode="lin" valueType="num">
                                      <p:cBhvr additive="base">
                                        <p:cTn id="11" dur="500" fill="hold"/>
                                        <p:tgtEl>
                                          <p:spTgt spid="4102"/>
                                        </p:tgtEl>
                                        <p:attrNameLst>
                                          <p:attrName>ppt_x</p:attrName>
                                        </p:attrNameLst>
                                      </p:cBhvr>
                                      <p:tavLst>
                                        <p:tav tm="0">
                                          <p:val>
                                            <p:strVal val="#ppt_x"/>
                                          </p:val>
                                        </p:tav>
                                        <p:tav tm="100000">
                                          <p:val>
                                            <p:strVal val="#ppt_x"/>
                                          </p:val>
                                        </p:tav>
                                      </p:tavLst>
                                    </p:anim>
                                    <p:anim calcmode="lin" valueType="num">
                                      <p:cBhvr additive="base">
                                        <p:cTn id="12"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104"/>
                                        </p:tgtEl>
                                        <p:attrNameLst>
                                          <p:attrName>style.visibility</p:attrName>
                                        </p:attrNameLst>
                                      </p:cBhvr>
                                      <p:to>
                                        <p:strVal val="visible"/>
                                      </p:to>
                                    </p:set>
                                    <p:anim calcmode="lin" valueType="num">
                                      <p:cBhvr additive="base">
                                        <p:cTn id="17" dur="500" fill="hold"/>
                                        <p:tgtEl>
                                          <p:spTgt spid="4104"/>
                                        </p:tgtEl>
                                        <p:attrNameLst>
                                          <p:attrName>ppt_x</p:attrName>
                                        </p:attrNameLst>
                                      </p:cBhvr>
                                      <p:tavLst>
                                        <p:tav tm="0">
                                          <p:val>
                                            <p:strVal val="#ppt_x"/>
                                          </p:val>
                                        </p:tav>
                                        <p:tav tm="100000">
                                          <p:val>
                                            <p:strVal val="#ppt_x"/>
                                          </p:val>
                                        </p:tav>
                                      </p:tavLst>
                                    </p:anim>
                                    <p:anim calcmode="lin" valueType="num">
                                      <p:cBhvr additive="base">
                                        <p:cTn id="18"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Povezana slika"/>
          <p:cNvPicPr>
            <a:picLocks noChangeAspect="1" noChangeArrowheads="1"/>
          </p:cNvPicPr>
          <p:nvPr/>
        </p:nvPicPr>
        <p:blipFill>
          <a:blip r:embed="rId2" cstate="print"/>
          <a:srcRect/>
          <a:stretch>
            <a:fillRect/>
          </a:stretch>
        </p:blipFill>
        <p:spPr bwMode="auto">
          <a:xfrm>
            <a:off x="611560" y="1124744"/>
            <a:ext cx="7780412" cy="5186941"/>
          </a:xfrm>
          <a:prstGeom prst="rect">
            <a:avLst/>
          </a:prstGeom>
          <a:noFill/>
        </p:spPr>
      </p:pic>
      <p:sp>
        <p:nvSpPr>
          <p:cNvPr id="3" name="Rounded Rectangle 2"/>
          <p:cNvSpPr/>
          <p:nvPr/>
        </p:nvSpPr>
        <p:spPr>
          <a:xfrm>
            <a:off x="2915816" y="260648"/>
            <a:ext cx="3600400"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Soba blizanaca</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10"/>
                                        </p:tgtEl>
                                        <p:attrNameLst>
                                          <p:attrName>style.visibility</p:attrName>
                                        </p:attrNameLst>
                                      </p:cBhvr>
                                      <p:to>
                                        <p:strVal val="visible"/>
                                      </p:to>
                                    </p:set>
                                    <p:anim calcmode="lin" valueType="num">
                                      <p:cBhvr additive="base">
                                        <p:cTn id="13" dur="500" fill="hold"/>
                                        <p:tgtEl>
                                          <p:spTgt spid="43010"/>
                                        </p:tgtEl>
                                        <p:attrNameLst>
                                          <p:attrName>ppt_x</p:attrName>
                                        </p:attrNameLst>
                                      </p:cBhvr>
                                      <p:tavLst>
                                        <p:tav tm="0">
                                          <p:val>
                                            <p:strVal val="#ppt_x"/>
                                          </p:val>
                                        </p:tav>
                                        <p:tav tm="100000">
                                          <p:val>
                                            <p:strVal val="#ppt_x"/>
                                          </p:val>
                                        </p:tav>
                                      </p:tavLst>
                                    </p:anim>
                                    <p:anim calcmode="lin" valueType="num">
                                      <p:cBhvr additive="base">
                                        <p:cTn id="14" dur="500" fill="hold"/>
                                        <p:tgtEl>
                                          <p:spTgt spid="43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547664" y="260648"/>
            <a:ext cx="2664296"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krumpir</a:t>
            </a:r>
            <a:endParaRPr lang="hr-HR" dirty="0"/>
          </a:p>
        </p:txBody>
      </p:sp>
      <p:pic>
        <p:nvPicPr>
          <p:cNvPr id="44036" name="Picture 4" descr="Slikovni rezultat za krumpir"/>
          <p:cNvPicPr>
            <a:picLocks noChangeAspect="1" noChangeArrowheads="1"/>
          </p:cNvPicPr>
          <p:nvPr/>
        </p:nvPicPr>
        <p:blipFill>
          <a:blip r:embed="rId2" cstate="print">
            <a:grayscl/>
          </a:blip>
          <a:srcRect/>
          <a:stretch>
            <a:fillRect/>
          </a:stretch>
        </p:blipFill>
        <p:spPr bwMode="auto">
          <a:xfrm>
            <a:off x="5868144" y="260648"/>
            <a:ext cx="2333625" cy="2047876"/>
          </a:xfrm>
          <a:prstGeom prst="rect">
            <a:avLst/>
          </a:prstGeom>
          <a:ln>
            <a:noFill/>
          </a:ln>
          <a:effectLst>
            <a:softEdge rad="112500"/>
          </a:effectLst>
        </p:spPr>
      </p:pic>
      <p:sp>
        <p:nvSpPr>
          <p:cNvPr id="5" name="Rounded Rectangle 4"/>
          <p:cNvSpPr/>
          <p:nvPr/>
        </p:nvSpPr>
        <p:spPr>
          <a:xfrm>
            <a:off x="5796136" y="3212976"/>
            <a:ext cx="2664296"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Upala pluća</a:t>
            </a:r>
            <a:endParaRPr lang="hr-HR" sz="3200" dirty="0"/>
          </a:p>
        </p:txBody>
      </p:sp>
      <p:pic>
        <p:nvPicPr>
          <p:cNvPr id="44038" name="Picture 6" descr="Slikovni rezultat za 39"/>
          <p:cNvPicPr>
            <a:picLocks noChangeAspect="1" noChangeArrowheads="1"/>
          </p:cNvPicPr>
          <p:nvPr/>
        </p:nvPicPr>
        <p:blipFill>
          <a:blip r:embed="rId3" cstate="print"/>
          <a:srcRect/>
          <a:stretch>
            <a:fillRect/>
          </a:stretch>
        </p:blipFill>
        <p:spPr bwMode="auto">
          <a:xfrm>
            <a:off x="539552" y="1772816"/>
            <a:ext cx="3725044" cy="3263608"/>
          </a:xfrm>
          <a:prstGeom prst="rect">
            <a:avLst/>
          </a:prstGeom>
          <a:ln>
            <a:noFill/>
          </a:ln>
          <a:effectLst>
            <a:softEdge rad="112500"/>
          </a:effectLst>
        </p:spPr>
      </p:pic>
      <p:sp>
        <p:nvSpPr>
          <p:cNvPr id="7" name="Rounded Rectangle 6"/>
          <p:cNvSpPr/>
          <p:nvPr/>
        </p:nvSpPr>
        <p:spPr>
          <a:xfrm>
            <a:off x="5148064" y="5085184"/>
            <a:ext cx="2232248"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ospice</a:t>
            </a:r>
            <a:endParaRPr lang="hr-HR"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6"/>
                                        </p:tgtEl>
                                        <p:attrNameLst>
                                          <p:attrName>style.visibility</p:attrName>
                                        </p:attrNameLst>
                                      </p:cBhvr>
                                      <p:to>
                                        <p:strVal val="visible"/>
                                      </p:to>
                                    </p:set>
                                    <p:anim calcmode="lin" valueType="num">
                                      <p:cBhvr additive="base">
                                        <p:cTn id="13" dur="500" fill="hold"/>
                                        <p:tgtEl>
                                          <p:spTgt spid="44036"/>
                                        </p:tgtEl>
                                        <p:attrNameLst>
                                          <p:attrName>ppt_x</p:attrName>
                                        </p:attrNameLst>
                                      </p:cBhvr>
                                      <p:tavLst>
                                        <p:tav tm="0">
                                          <p:val>
                                            <p:strVal val="#ppt_x"/>
                                          </p:val>
                                        </p:tav>
                                        <p:tav tm="100000">
                                          <p:val>
                                            <p:strVal val="#ppt_x"/>
                                          </p:val>
                                        </p:tav>
                                      </p:tavLst>
                                    </p:anim>
                                    <p:anim calcmode="lin" valueType="num">
                                      <p:cBhvr additive="base">
                                        <p:cTn id="14" dur="500" fill="hold"/>
                                        <p:tgtEl>
                                          <p:spTgt spid="440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8"/>
                                        </p:tgtEl>
                                        <p:attrNameLst>
                                          <p:attrName>style.visibility</p:attrName>
                                        </p:attrNameLst>
                                      </p:cBhvr>
                                      <p:to>
                                        <p:strVal val="visible"/>
                                      </p:to>
                                    </p:set>
                                    <p:anim calcmode="lin" valueType="num">
                                      <p:cBhvr additive="base">
                                        <p:cTn id="19" dur="500" fill="hold"/>
                                        <p:tgtEl>
                                          <p:spTgt spid="44038"/>
                                        </p:tgtEl>
                                        <p:attrNameLst>
                                          <p:attrName>ppt_x</p:attrName>
                                        </p:attrNameLst>
                                      </p:cBhvr>
                                      <p:tavLst>
                                        <p:tav tm="0">
                                          <p:val>
                                            <p:strVal val="#ppt_x"/>
                                          </p:val>
                                        </p:tav>
                                        <p:tav tm="100000">
                                          <p:val>
                                            <p:strVal val="#ppt_x"/>
                                          </p:val>
                                        </p:tav>
                                      </p:tavLst>
                                    </p:anim>
                                    <p:anim calcmode="lin" valueType="num">
                                      <p:cBhvr additive="base">
                                        <p:cTn id="20" dur="500" fill="hold"/>
                                        <p:tgtEl>
                                          <p:spTgt spid="4403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ovezana slika"/>
          <p:cNvPicPr>
            <a:picLocks noChangeAspect="1" noChangeArrowheads="1"/>
          </p:cNvPicPr>
          <p:nvPr/>
        </p:nvPicPr>
        <p:blipFill>
          <a:blip r:embed="rId2" cstate="print">
            <a:grayscl/>
          </a:blip>
          <a:srcRect b="24816"/>
          <a:stretch>
            <a:fillRect/>
          </a:stretch>
        </p:blipFill>
        <p:spPr bwMode="auto">
          <a:xfrm>
            <a:off x="0" y="548680"/>
            <a:ext cx="9037935" cy="4824536"/>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836712"/>
            <a:ext cx="8229600" cy="4525963"/>
          </a:xfrm>
        </p:spPr>
        <p:txBody>
          <a:bodyPr>
            <a:normAutofit lnSpcReduction="10000"/>
          </a:bodyPr>
          <a:lstStyle/>
          <a:p>
            <a:r>
              <a:rPr lang="hr-HR" dirty="0" smtClean="0"/>
              <a:t>Sa mnom je bio jedan mali Ukrajinac. Ja sam onda imao 11 godina, on 7, možda 8. Sprijateljili smo se, ja sam njemu pričao o moru, prostranstvima morskim, plavim. A on meni o prostranstvima onih neizmjernih polja, žitnih polja ukrajinskih. Ali on je bio bolestan, on je drhtao, temperaturu visoku imao. Po noći se znojio, ja sam mu pokušavao u granicama svojih mogućnosti pomagati, ali to se nastavilo iz dana u dan. </a:t>
            </a:r>
          </a:p>
          <a:p>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908720"/>
            <a:ext cx="8229600" cy="4525963"/>
          </a:xfrm>
        </p:spPr>
        <p:txBody>
          <a:bodyPr/>
          <a:lstStyle/>
          <a:p>
            <a:r>
              <a:rPr lang="hr-HR" dirty="0" smtClean="0"/>
              <a:t>Kadli jedne noći, prestao se nekako tresti, ujutro sam pomislio, vidiš, dobro mu je, mirno spava, ne trese se više. Tolja se zvao. Međutim kad sam bolje pogledao, on se nije imao prilike nikada više tresti. Tolja je završio u mom krevetu svoj život. To je bio jedan od najbolnijih doživljaja u mojih 8 mjeseci boravka u Auschwitzu.</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Slikovni rezultat za posljednji dječak iz Auschwitza"/>
          <p:cNvPicPr>
            <a:picLocks noChangeAspect="1" noChangeArrowheads="1"/>
          </p:cNvPicPr>
          <p:nvPr/>
        </p:nvPicPr>
        <p:blipFill>
          <a:blip r:embed="rId2" cstate="print"/>
          <a:srcRect r="64090"/>
          <a:stretch>
            <a:fillRect/>
          </a:stretch>
        </p:blipFill>
        <p:spPr bwMode="auto">
          <a:xfrm>
            <a:off x="1043608" y="1484784"/>
            <a:ext cx="2736304" cy="3810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3" name="Rounded Rectangle 2"/>
          <p:cNvSpPr/>
          <p:nvPr/>
        </p:nvSpPr>
        <p:spPr>
          <a:xfrm>
            <a:off x="1547664" y="260648"/>
            <a:ext cx="3312368"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Nevenka Mandić</a:t>
            </a:r>
            <a:endParaRPr lang="hr-HR" dirty="0"/>
          </a:p>
        </p:txBody>
      </p:sp>
      <p:pic>
        <p:nvPicPr>
          <p:cNvPr id="48132" name="Picture 4" descr="Slikovni rezultat za posljednji dječak iz Auschwitza"/>
          <p:cNvPicPr>
            <a:picLocks noChangeAspect="1" noChangeArrowheads="1"/>
          </p:cNvPicPr>
          <p:nvPr/>
        </p:nvPicPr>
        <p:blipFill>
          <a:blip r:embed="rId3" cstate="print"/>
          <a:srcRect l="60164" t="13125" r="6250"/>
          <a:stretch>
            <a:fillRect/>
          </a:stretch>
        </p:blipFill>
        <p:spPr bwMode="auto">
          <a:xfrm>
            <a:off x="5004048" y="1124744"/>
            <a:ext cx="3275856" cy="4766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0"/>
                                        </p:tgtEl>
                                        <p:attrNameLst>
                                          <p:attrName>style.visibility</p:attrName>
                                        </p:attrNameLst>
                                      </p:cBhvr>
                                      <p:to>
                                        <p:strVal val="visible"/>
                                      </p:to>
                                    </p:set>
                                    <p:anim calcmode="lin" valueType="num">
                                      <p:cBhvr additive="base">
                                        <p:cTn id="7" dur="500" fill="hold"/>
                                        <p:tgtEl>
                                          <p:spTgt spid="48130"/>
                                        </p:tgtEl>
                                        <p:attrNameLst>
                                          <p:attrName>ppt_x</p:attrName>
                                        </p:attrNameLst>
                                      </p:cBhvr>
                                      <p:tavLst>
                                        <p:tav tm="0">
                                          <p:val>
                                            <p:strVal val="#ppt_x"/>
                                          </p:val>
                                        </p:tav>
                                        <p:tav tm="100000">
                                          <p:val>
                                            <p:strVal val="#ppt_x"/>
                                          </p:val>
                                        </p:tav>
                                      </p:tavLst>
                                    </p:anim>
                                    <p:anim calcmode="lin" valueType="num">
                                      <p:cBhvr additive="base">
                                        <p:cTn id="8" dur="500" fill="hold"/>
                                        <p:tgtEl>
                                          <p:spTgt spid="481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2"/>
                                        </p:tgtEl>
                                        <p:attrNameLst>
                                          <p:attrName>style.visibility</p:attrName>
                                        </p:attrNameLst>
                                      </p:cBhvr>
                                      <p:to>
                                        <p:strVal val="visible"/>
                                      </p:to>
                                    </p:set>
                                    <p:anim calcmode="lin" valueType="num">
                                      <p:cBhvr additive="base">
                                        <p:cTn id="19" dur="500" fill="hold"/>
                                        <p:tgtEl>
                                          <p:spTgt spid="48132"/>
                                        </p:tgtEl>
                                        <p:attrNameLst>
                                          <p:attrName>ppt_x</p:attrName>
                                        </p:attrNameLst>
                                      </p:cBhvr>
                                      <p:tavLst>
                                        <p:tav tm="0">
                                          <p:val>
                                            <p:strVal val="#ppt_x"/>
                                          </p:val>
                                        </p:tav>
                                        <p:tav tm="100000">
                                          <p:val>
                                            <p:strVal val="#ppt_x"/>
                                          </p:val>
                                        </p:tav>
                                      </p:tavLst>
                                    </p:anim>
                                    <p:anim calcmode="lin" valueType="num">
                                      <p:cBhvr additive="base">
                                        <p:cTn id="20" dur="500" fill="hold"/>
                                        <p:tgtEl>
                                          <p:spTgt spid="48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47664" y="260648"/>
            <a:ext cx="2664296"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češnjak</a:t>
            </a:r>
            <a:endParaRPr lang="hr-HR" dirty="0"/>
          </a:p>
        </p:txBody>
      </p:sp>
      <p:pic>
        <p:nvPicPr>
          <p:cNvPr id="60418" name="Picture 2" descr="Slikovni rezultat za češnjak"/>
          <p:cNvPicPr>
            <a:picLocks noChangeAspect="1" noChangeArrowheads="1"/>
          </p:cNvPicPr>
          <p:nvPr/>
        </p:nvPicPr>
        <p:blipFill>
          <a:blip r:embed="rId2" cstate="print"/>
          <a:srcRect l="52347" b="17941"/>
          <a:stretch>
            <a:fillRect/>
          </a:stretch>
        </p:blipFill>
        <p:spPr bwMode="auto">
          <a:xfrm>
            <a:off x="611560" y="1484783"/>
            <a:ext cx="3312368" cy="3977143"/>
          </a:xfrm>
          <a:prstGeom prst="rect">
            <a:avLst/>
          </a:prstGeom>
          <a:ln>
            <a:noFill/>
          </a:ln>
          <a:effectLst>
            <a:softEdge rad="112500"/>
          </a:effectLst>
        </p:spPr>
      </p:pic>
      <p:sp>
        <p:nvSpPr>
          <p:cNvPr id="4" name="Rounded Rectangle 3"/>
          <p:cNvSpPr/>
          <p:nvPr/>
        </p:nvSpPr>
        <p:spPr>
          <a:xfrm>
            <a:off x="5580112" y="764704"/>
            <a:ext cx="2880320" cy="504056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2800" dirty="0" smtClean="0"/>
              <a:t>Na kraju prosinca 1944. za božićni poklon moja mi je mama donijela cijelu glavicu češnjaka. Kao vlasnik glavice češnjaka osjećao sam se bogatašem.”</a:t>
            </a:r>
            <a:endParaRPr lang="hr-H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0418"/>
                                        </p:tgtEl>
                                        <p:attrNameLst>
                                          <p:attrName>style.visibility</p:attrName>
                                        </p:attrNameLst>
                                      </p:cBhvr>
                                      <p:to>
                                        <p:strVal val="visible"/>
                                      </p:to>
                                    </p:set>
                                    <p:anim calcmode="lin" valueType="num">
                                      <p:cBhvr additive="base">
                                        <p:cTn id="19" dur="500" fill="hold"/>
                                        <p:tgtEl>
                                          <p:spTgt spid="60418"/>
                                        </p:tgtEl>
                                        <p:attrNameLst>
                                          <p:attrName>ppt_x</p:attrName>
                                        </p:attrNameLst>
                                      </p:cBhvr>
                                      <p:tavLst>
                                        <p:tav tm="0">
                                          <p:val>
                                            <p:strVal val="#ppt_x"/>
                                          </p:val>
                                        </p:tav>
                                        <p:tav tm="100000">
                                          <p:val>
                                            <p:strVal val="#ppt_x"/>
                                          </p:val>
                                        </p:tav>
                                      </p:tavLst>
                                    </p:anim>
                                    <p:anim calcmode="lin" valueType="num">
                                      <p:cBhvr additive="base">
                                        <p:cTn id="20" dur="500" fill="hold"/>
                                        <p:tgtEl>
                                          <p:spTgt spid="604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547664" y="260648"/>
            <a:ext cx="3312368"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18. siječnja 1945.</a:t>
            </a:r>
            <a:endParaRPr lang="hr-HR" dirty="0"/>
          </a:p>
        </p:txBody>
      </p:sp>
      <p:pic>
        <p:nvPicPr>
          <p:cNvPr id="1026" name="Picture 2" descr="Slikovni rezultat za auschwitz"/>
          <p:cNvPicPr>
            <a:picLocks noChangeAspect="1" noChangeArrowheads="1"/>
          </p:cNvPicPr>
          <p:nvPr/>
        </p:nvPicPr>
        <p:blipFill>
          <a:blip r:embed="rId2" cstate="print"/>
          <a:srcRect/>
          <a:stretch>
            <a:fillRect/>
          </a:stretch>
        </p:blipFill>
        <p:spPr bwMode="auto">
          <a:xfrm>
            <a:off x="467544" y="1556792"/>
            <a:ext cx="4176464" cy="4176464"/>
          </a:xfrm>
          <a:prstGeom prst="rect">
            <a:avLst/>
          </a:prstGeom>
          <a:ln>
            <a:noFill/>
          </a:ln>
          <a:effectLst>
            <a:softEdge rad="112500"/>
          </a:effectLst>
        </p:spPr>
      </p:pic>
      <p:sp>
        <p:nvSpPr>
          <p:cNvPr id="4" name="Rounded Rectangle 3"/>
          <p:cNvSpPr/>
          <p:nvPr/>
        </p:nvSpPr>
        <p:spPr>
          <a:xfrm>
            <a:off x="5580112" y="1340768"/>
            <a:ext cx="2880320" cy="4464496"/>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hr-HR" sz="2800" dirty="0" smtClean="0"/>
              <a:t>“Skoro je cijeli Birkenau sudjelovao u velikom maršu, koji se kako smo saznali tek nakon oslobođenja, pretvorio u “marš smrti”.”</a:t>
            </a:r>
            <a:endParaRPr lang="hr-H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ovezana slika"/>
          <p:cNvPicPr>
            <a:picLocks noChangeAspect="1" noChangeArrowheads="1"/>
          </p:cNvPicPr>
          <p:nvPr/>
        </p:nvPicPr>
        <p:blipFill>
          <a:blip r:embed="rId2" cstate="print"/>
          <a:srcRect/>
          <a:stretch>
            <a:fillRect/>
          </a:stretch>
        </p:blipFill>
        <p:spPr bwMode="auto">
          <a:xfrm>
            <a:off x="395536" y="3501008"/>
            <a:ext cx="4086622" cy="3061252"/>
          </a:xfrm>
          <a:prstGeom prst="rect">
            <a:avLst/>
          </a:prstGeom>
          <a:ln>
            <a:noFill/>
          </a:ln>
          <a:effectLst>
            <a:softEdge rad="112500"/>
          </a:effectLst>
        </p:spPr>
      </p:pic>
      <p:pic>
        <p:nvPicPr>
          <p:cNvPr id="50180" name="Picture 4" descr="http://cdn.newsapi.com.au/image/v1/2e1669c575e3bf87259d150fb5ae6b83"/>
          <p:cNvPicPr>
            <a:picLocks noChangeAspect="1" noChangeArrowheads="1"/>
          </p:cNvPicPr>
          <p:nvPr/>
        </p:nvPicPr>
        <p:blipFill>
          <a:blip r:embed="rId3" cstate="print"/>
          <a:srcRect/>
          <a:stretch>
            <a:fillRect/>
          </a:stretch>
        </p:blipFill>
        <p:spPr bwMode="auto">
          <a:xfrm>
            <a:off x="2555776" y="188641"/>
            <a:ext cx="6191250" cy="324036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ppt_x"/>
                                          </p:val>
                                        </p:tav>
                                        <p:tav tm="100000">
                                          <p:val>
                                            <p:strVal val="#ppt_x"/>
                                          </p:val>
                                        </p:tav>
                                      </p:tavLst>
                                    </p:anim>
                                    <p:anim calcmode="lin" valueType="num">
                                      <p:cBhvr additive="base">
                                        <p:cTn id="8" dur="5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80"/>
                                        </p:tgtEl>
                                        <p:attrNameLst>
                                          <p:attrName>style.visibility</p:attrName>
                                        </p:attrNameLst>
                                      </p:cBhvr>
                                      <p:to>
                                        <p:strVal val="visible"/>
                                      </p:to>
                                    </p:set>
                                    <p:anim calcmode="lin" valueType="num">
                                      <p:cBhvr additive="base">
                                        <p:cTn id="13" dur="500" fill="hold"/>
                                        <p:tgtEl>
                                          <p:spTgt spid="50180"/>
                                        </p:tgtEl>
                                        <p:attrNameLst>
                                          <p:attrName>ppt_x</p:attrName>
                                        </p:attrNameLst>
                                      </p:cBhvr>
                                      <p:tavLst>
                                        <p:tav tm="0">
                                          <p:val>
                                            <p:strVal val="#ppt_x"/>
                                          </p:val>
                                        </p:tav>
                                        <p:tav tm="100000">
                                          <p:val>
                                            <p:strVal val="#ppt_x"/>
                                          </p:val>
                                        </p:tav>
                                      </p:tavLst>
                                    </p:anim>
                                    <p:anim calcmode="lin" valueType="num">
                                      <p:cBhvr additive="base">
                                        <p:cTn id="14" dur="500" fill="hold"/>
                                        <p:tgtEl>
                                          <p:spTgt spid="501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932040" y="4725144"/>
            <a:ext cx="4067944"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26./27. siječnja 1945.</a:t>
            </a:r>
            <a:endParaRPr lang="hr-HR" dirty="0"/>
          </a:p>
        </p:txBody>
      </p:sp>
      <p:sp>
        <p:nvSpPr>
          <p:cNvPr id="4" name="Rounded Rectangle 3"/>
          <p:cNvSpPr/>
          <p:nvPr/>
        </p:nvSpPr>
        <p:spPr>
          <a:xfrm>
            <a:off x="251520" y="548680"/>
            <a:ext cx="4608512" cy="590465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hr-HR" sz="2800" dirty="0" smtClean="0"/>
              <a:t>„</a:t>
            </a:r>
            <a:r>
              <a:rPr lang="hr-HR" sz="2400" dirty="0" smtClean="0"/>
              <a:t>Nasred naše barake stajao je vojnik Crvene armije. Polumrak. Žene su ga okružile, grlile, ljubile, tapšale po ramenima i svi su plakali. Sišao sam s kreveta. Htio sam ga dodirnuti i ja. Nisam se nikada više uspio sjetiti njegova lica, ali je u uspomenama utisnut lik vojnika koji mi je opet upalio svjetlo života i kojeg nikada neću zaboraviti.“</a:t>
            </a:r>
            <a:endParaRPr lang="hr-HR" sz="2800" dirty="0" smtClean="0"/>
          </a:p>
          <a:p>
            <a:pPr algn="ctr"/>
            <a:endParaRPr lang="hr-HR" dirty="0"/>
          </a:p>
        </p:txBody>
      </p:sp>
      <p:pic>
        <p:nvPicPr>
          <p:cNvPr id="51208" name="Picture 8" descr="Slikovni rezultat za the candle light"/>
          <p:cNvPicPr>
            <a:picLocks noChangeAspect="1" noChangeArrowheads="1"/>
          </p:cNvPicPr>
          <p:nvPr/>
        </p:nvPicPr>
        <p:blipFill>
          <a:blip r:embed="rId2" cstate="print"/>
          <a:srcRect l="37799" r="33851" b="37001"/>
          <a:stretch>
            <a:fillRect/>
          </a:stretch>
        </p:blipFill>
        <p:spPr bwMode="auto">
          <a:xfrm>
            <a:off x="6228184" y="980728"/>
            <a:ext cx="2073830" cy="34563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08"/>
                                        </p:tgtEl>
                                        <p:attrNameLst>
                                          <p:attrName>style.visibility</p:attrName>
                                        </p:attrNameLst>
                                      </p:cBhvr>
                                      <p:to>
                                        <p:strVal val="visible"/>
                                      </p:to>
                                    </p:set>
                                    <p:anim calcmode="lin" valueType="num">
                                      <p:cBhvr additive="base">
                                        <p:cTn id="19" dur="500" fill="hold"/>
                                        <p:tgtEl>
                                          <p:spTgt spid="51208"/>
                                        </p:tgtEl>
                                        <p:attrNameLst>
                                          <p:attrName>ppt_x</p:attrName>
                                        </p:attrNameLst>
                                      </p:cBhvr>
                                      <p:tavLst>
                                        <p:tav tm="0">
                                          <p:val>
                                            <p:strVal val="#ppt_x"/>
                                          </p:val>
                                        </p:tav>
                                        <p:tav tm="100000">
                                          <p:val>
                                            <p:strVal val="#ppt_x"/>
                                          </p:val>
                                        </p:tav>
                                      </p:tavLst>
                                    </p:anim>
                                    <p:anim calcmode="lin" valueType="num">
                                      <p:cBhvr additive="base">
                                        <p:cTn id="20" dur="500" fill="hold"/>
                                        <p:tgtEl>
                                          <p:spTgt spid="5120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Slikovni rezultat za nürnberger gesetze 1935"/>
          <p:cNvPicPr>
            <a:picLocks noChangeAspect="1" noChangeArrowheads="1"/>
          </p:cNvPicPr>
          <p:nvPr/>
        </p:nvPicPr>
        <p:blipFill>
          <a:blip r:embed="rId2" cstate="print"/>
          <a:srcRect/>
          <a:stretch>
            <a:fillRect/>
          </a:stretch>
        </p:blipFill>
        <p:spPr bwMode="auto">
          <a:xfrm>
            <a:off x="755576" y="764704"/>
            <a:ext cx="8120728" cy="5688632"/>
          </a:xfrm>
          <a:prstGeom prst="rect">
            <a:avLst/>
          </a:prstGeom>
          <a:ln>
            <a:noFill/>
          </a:ln>
          <a:effectLst>
            <a:softEdge rad="112500"/>
          </a:effectLst>
        </p:spPr>
      </p:pic>
      <p:pic>
        <p:nvPicPr>
          <p:cNvPr id="3" name="Picture 7" descr="Slikovni rezultat za nürnberger gesetze 1935"/>
          <p:cNvPicPr>
            <a:picLocks noChangeAspect="1" noChangeArrowheads="1"/>
          </p:cNvPicPr>
          <p:nvPr/>
        </p:nvPicPr>
        <p:blipFill>
          <a:blip r:embed="rId3" cstate="print"/>
          <a:srcRect/>
          <a:stretch>
            <a:fillRect/>
          </a:stretch>
        </p:blipFill>
        <p:spPr bwMode="auto">
          <a:xfrm>
            <a:off x="971599" y="620688"/>
            <a:ext cx="7008777" cy="5256584"/>
          </a:xfrm>
          <a:prstGeom prst="rect">
            <a:avLst/>
          </a:prstGeom>
          <a:ln>
            <a:noFill/>
          </a:ln>
          <a:effectLst>
            <a:softEdge rad="112500"/>
          </a:effectLst>
        </p:spPr>
      </p:pic>
      <p:pic>
        <p:nvPicPr>
          <p:cNvPr id="6" name="Picture 5" descr="krakow getto"/>
          <p:cNvPicPr>
            <a:picLocks noChangeAspect="1" noChangeArrowheads="1"/>
          </p:cNvPicPr>
          <p:nvPr/>
        </p:nvPicPr>
        <p:blipFill>
          <a:blip r:embed="rId4" cstate="print"/>
          <a:srcRect/>
          <a:stretch>
            <a:fillRect/>
          </a:stretch>
        </p:blipFill>
        <p:spPr bwMode="auto">
          <a:xfrm>
            <a:off x="684213" y="765175"/>
            <a:ext cx="7969250" cy="4895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likovni rezultat za posljednji dječak iz Auschwitza"/>
          <p:cNvPicPr>
            <a:picLocks noChangeAspect="1" noChangeArrowheads="1"/>
          </p:cNvPicPr>
          <p:nvPr/>
        </p:nvPicPr>
        <p:blipFill>
          <a:blip r:embed="rId2" cstate="print"/>
          <a:srcRect l="60164" t="13125" r="6250"/>
          <a:stretch>
            <a:fillRect/>
          </a:stretch>
        </p:blipFill>
        <p:spPr bwMode="auto">
          <a:xfrm>
            <a:off x="611560" y="1268760"/>
            <a:ext cx="3275856" cy="476632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3" name="Oval Callout 2"/>
          <p:cNvSpPr/>
          <p:nvPr/>
        </p:nvSpPr>
        <p:spPr>
          <a:xfrm>
            <a:off x="4788024" y="620688"/>
            <a:ext cx="4032448" cy="4320480"/>
          </a:xfrm>
          <a:prstGeom prst="wedgeEllipseCallout">
            <a:avLst>
              <a:gd name="adj1" fmla="val -95804"/>
              <a:gd name="adj2" fmla="val 216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2800" dirty="0" smtClean="0"/>
              <a:t>Molim Vas, obavijestite u Jugoslaviji , i to upravo u Titov Glavni štab, da je porodica doktora Mandića živa i da se nalazi u Auschwitzu.</a:t>
            </a:r>
            <a:endParaRPr lang="hr-H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804248" y="4365104"/>
            <a:ext cx="1944216" cy="216024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Tko je bio glasnik?</a:t>
            </a:r>
            <a:endParaRPr lang="hr-HR" dirty="0"/>
          </a:p>
        </p:txBody>
      </p:sp>
      <p:sp>
        <p:nvSpPr>
          <p:cNvPr id="52225" name="Rectangle 1"/>
          <p:cNvSpPr>
            <a:spLocks noChangeArrowheads="1"/>
          </p:cNvSpPr>
          <p:nvPr/>
        </p:nvSpPr>
        <p:spPr bwMode="auto">
          <a:xfrm>
            <a:off x="4429973" y="74711"/>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2227" name="Picture 3" descr="Slikovni rezultat za posljednji dječak iz Auschwitza"/>
          <p:cNvPicPr>
            <a:picLocks noChangeAspect="1" noChangeArrowheads="1"/>
          </p:cNvPicPr>
          <p:nvPr/>
        </p:nvPicPr>
        <p:blipFill>
          <a:blip r:embed="rId2" cstate="print">
            <a:duotone>
              <a:prstClr val="black"/>
              <a:srgbClr val="D9C3A5">
                <a:tint val="50000"/>
                <a:satMod val="180000"/>
              </a:srgbClr>
            </a:duotone>
          </a:blip>
          <a:srcRect/>
          <a:stretch>
            <a:fillRect/>
          </a:stretch>
        </p:blipFill>
        <p:spPr bwMode="auto">
          <a:xfrm>
            <a:off x="179512" y="2204864"/>
            <a:ext cx="4993060" cy="3325165"/>
          </a:xfrm>
          <a:prstGeom prst="rect">
            <a:avLst/>
          </a:prstGeom>
          <a:noFill/>
        </p:spPr>
      </p:pic>
      <p:sp>
        <p:nvSpPr>
          <p:cNvPr id="6" name="Oval Callout 5"/>
          <p:cNvSpPr/>
          <p:nvPr/>
        </p:nvSpPr>
        <p:spPr>
          <a:xfrm>
            <a:off x="3275856" y="260648"/>
            <a:ext cx="5328592" cy="3096344"/>
          </a:xfrm>
          <a:prstGeom prst="wedgeEllipseCallout">
            <a:avLst>
              <a:gd name="adj1" fmla="val -56712"/>
              <a:gd name="adj2" fmla="val 54907"/>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hr-HR" sz="2400" dirty="0" smtClean="0">
                <a:solidFill>
                  <a:schemeClr val="tx1"/>
                </a:solidFill>
                <a:latin typeface="Arial" pitchFamily="34" charset="0"/>
                <a:ea typeface="Calibri" pitchFamily="34" charset="0"/>
                <a:cs typeface="Times New Roman" pitchFamily="18" charset="0"/>
              </a:rPr>
              <a:t>„</a:t>
            </a:r>
            <a:r>
              <a:rPr lang="hr-HR" sz="2400" dirty="0" smtClean="0">
                <a:solidFill>
                  <a:schemeClr val="tx1"/>
                </a:solidFill>
                <a:ea typeface="Calibri" pitchFamily="34" charset="0"/>
                <a:cs typeface="Times New Roman" pitchFamily="18" charset="0"/>
              </a:rPr>
              <a:t>Moram priznati da to što ne mogu zahvaliti onome tko nam je tako velikodušno pomogao, obavivši bitnu akciju za naš spas, tu brigu nosim trajno u sebi</a:t>
            </a:r>
            <a:r>
              <a:rPr lang="hr-HR" sz="2400" dirty="0" smtClean="0">
                <a:solidFill>
                  <a:schemeClr val="tx1"/>
                </a:solidFill>
                <a:latin typeface="Arial" pitchFamily="34" charset="0"/>
                <a:ea typeface="Calibri" pitchFamily="34" charset="0"/>
                <a:cs typeface="Times New Roman" pitchFamily="18" charset="0"/>
              </a:rPr>
              <a:t>.„</a:t>
            </a:r>
            <a:endParaRPr lang="hr-HR" sz="3200" dirty="0" smtClean="0">
              <a:solidFill>
                <a:schemeClr val="tx1"/>
              </a:solidFill>
              <a:latin typeface="Arial" pitchFamily="34" charset="0"/>
              <a:cs typeface="Arial" pitchFamily="34" charset="0"/>
            </a:endParaRPr>
          </a:p>
          <a:p>
            <a:pPr algn="ct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likovni rezultat za posljednji dječak iz Auschwitza"/>
          <p:cNvPicPr>
            <a:picLocks noChangeAspect="1" noChangeArrowheads="1"/>
          </p:cNvPicPr>
          <p:nvPr/>
        </p:nvPicPr>
        <p:blipFill>
          <a:blip r:embed="rId2" cstate="print"/>
          <a:srcRect/>
          <a:stretch>
            <a:fillRect/>
          </a:stretch>
        </p:blipFill>
        <p:spPr bwMode="auto">
          <a:xfrm>
            <a:off x="683568" y="1628800"/>
            <a:ext cx="7452320" cy="4947073"/>
          </a:xfrm>
          <a:prstGeom prst="rect">
            <a:avLst/>
          </a:prstGeom>
          <a:ln>
            <a:noFill/>
          </a:ln>
          <a:effectLst>
            <a:softEdge rad="112500"/>
          </a:effectLst>
        </p:spPr>
      </p:pic>
      <p:sp>
        <p:nvSpPr>
          <p:cNvPr id="3" name="Rounded Rectangle 2"/>
          <p:cNvSpPr/>
          <p:nvPr/>
        </p:nvSpPr>
        <p:spPr>
          <a:xfrm>
            <a:off x="251520" y="188640"/>
            <a:ext cx="8424936" cy="122413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2400" dirty="0" smtClean="0"/>
              <a:t>Mandići su od brigadira Fedosenka saznali za poruku koja je stigla iz Moskve.</a:t>
            </a:r>
            <a:endParaRPr lang="hr-HR" sz="24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Scroll 1"/>
          <p:cNvSpPr/>
          <p:nvPr/>
        </p:nvSpPr>
        <p:spPr>
          <a:xfrm>
            <a:off x="1979712" y="548680"/>
            <a:ext cx="4968552" cy="5832648"/>
          </a:xfrm>
          <a:prstGeom prst="verticalScroll">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hr-HR" sz="2400" dirty="0" smtClean="0"/>
          </a:p>
          <a:p>
            <a:pPr algn="ctr"/>
            <a:endParaRPr lang="hr-HR" sz="2400" dirty="0" smtClean="0"/>
          </a:p>
          <a:p>
            <a:pPr algn="ctr"/>
            <a:endParaRPr lang="hr-HR" sz="2400" dirty="0" smtClean="0"/>
          </a:p>
          <a:p>
            <a:pPr algn="ctr"/>
            <a:endParaRPr lang="hr-HR" sz="2400" dirty="0" smtClean="0"/>
          </a:p>
          <a:p>
            <a:pPr algn="ctr"/>
            <a:endParaRPr lang="hr-HR" sz="2400" dirty="0" smtClean="0"/>
          </a:p>
          <a:p>
            <a:pPr algn="ctr"/>
            <a:endParaRPr lang="hr-HR" sz="2400" dirty="0" smtClean="0"/>
          </a:p>
          <a:p>
            <a:pPr algn="ctr"/>
            <a:endParaRPr lang="hr-HR" sz="2400" dirty="0" smtClean="0"/>
          </a:p>
          <a:p>
            <a:pPr algn="ctr"/>
            <a:r>
              <a:rPr lang="hr-HR" sz="2400" dirty="0" smtClean="0"/>
              <a:t>“</a:t>
            </a:r>
            <a:r>
              <a:rPr lang="hr-HR" sz="2800" dirty="0" smtClean="0"/>
              <a:t>Pronaći u Auschwitzu porodicu Mandić Olge sa snahom i kćerkom (ta kćerka je trebao biti Oleg). Obavijestiti ih da su njihovi u Jugoslaviji, živi i da su dobro, prvom prilikom preselitiih u Moskvu.“</a:t>
            </a:r>
          </a:p>
          <a:p>
            <a:pPr algn="ctr"/>
            <a:endParaRPr lang="hr-HR" dirty="0" smtClean="0"/>
          </a:p>
          <a:p>
            <a:pPr algn="r"/>
            <a:r>
              <a:rPr lang="hr-HR" dirty="0" smtClean="0"/>
              <a:t>Nikolaj Aleksandrovič Bulganin, general armijskog korpusa</a:t>
            </a:r>
          </a:p>
          <a:p>
            <a:pPr algn="ctr"/>
            <a:endParaRPr lang="hr-HR" dirty="0" smtClean="0"/>
          </a:p>
          <a:p>
            <a:pPr algn="ctr"/>
            <a:endParaRPr lang="hr-HR" dirty="0" smtClean="0"/>
          </a:p>
          <a:p>
            <a:pPr algn="ctr"/>
            <a:endParaRPr lang="hr-HR" dirty="0" smtClean="0"/>
          </a:p>
          <a:p>
            <a:pPr algn="ctr"/>
            <a:endParaRPr lang="hr-HR" dirty="0" smtClean="0"/>
          </a:p>
          <a:p>
            <a:pPr algn="ctr"/>
            <a:endParaRPr lang="hr-HR" dirty="0" smtClean="0"/>
          </a:p>
          <a:p>
            <a:pPr algn="ctr"/>
            <a:endParaRPr lang="hr-HR" dirty="0" smtClean="0"/>
          </a:p>
          <a:p>
            <a:pPr algn="ctr"/>
            <a:endParaRPr lang="hr-HR" dirty="0" smtClean="0"/>
          </a:p>
          <a:p>
            <a:pPr algn="ctr"/>
            <a:endParaRPr lang="hr-HR" dirty="0" smtClean="0"/>
          </a:p>
          <a:p>
            <a:pPr algn="ctr"/>
            <a:endParaRPr lang="hr-HR"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0" name="Picture 6" descr="Povezana slika"/>
          <p:cNvPicPr>
            <a:picLocks noChangeAspect="1" noChangeArrowheads="1"/>
          </p:cNvPicPr>
          <p:nvPr/>
        </p:nvPicPr>
        <p:blipFill>
          <a:blip r:embed="rId2" cstate="print"/>
          <a:srcRect t="57824"/>
          <a:stretch>
            <a:fillRect/>
          </a:stretch>
        </p:blipFill>
        <p:spPr bwMode="auto">
          <a:xfrm>
            <a:off x="2267744" y="3789040"/>
            <a:ext cx="3960440" cy="2858270"/>
          </a:xfrm>
          <a:prstGeom prst="rect">
            <a:avLst/>
          </a:prstGeom>
          <a:noFill/>
        </p:spPr>
      </p:pic>
      <p:sp>
        <p:nvSpPr>
          <p:cNvPr id="2" name="Rounded Rectangle 1"/>
          <p:cNvSpPr/>
          <p:nvPr/>
        </p:nvSpPr>
        <p:spPr>
          <a:xfrm>
            <a:off x="611560" y="620688"/>
            <a:ext cx="4067944"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Petak, 2. ožujka 1945.</a:t>
            </a:r>
            <a:endParaRPr lang="hr-HR" dirty="0"/>
          </a:p>
        </p:txBody>
      </p:sp>
      <p:pic>
        <p:nvPicPr>
          <p:cNvPr id="57348" name="Picture 4" descr="Slikovni rezultat za koncentracijski logori karta"/>
          <p:cNvPicPr>
            <a:picLocks noChangeAspect="1" noChangeArrowheads="1"/>
          </p:cNvPicPr>
          <p:nvPr/>
        </p:nvPicPr>
        <p:blipFill>
          <a:blip r:embed="rId3" cstate="print"/>
          <a:srcRect/>
          <a:stretch>
            <a:fillRect/>
          </a:stretch>
        </p:blipFill>
        <p:spPr bwMode="auto">
          <a:xfrm>
            <a:off x="179512" y="1556792"/>
            <a:ext cx="4048125" cy="2619375"/>
          </a:xfrm>
          <a:prstGeom prst="rect">
            <a:avLst/>
          </a:prstGeom>
          <a:noFill/>
        </p:spPr>
      </p:pic>
      <p:pic>
        <p:nvPicPr>
          <p:cNvPr id="57352" name="Picture 8" descr="Povezana slika"/>
          <p:cNvPicPr>
            <a:picLocks noChangeAspect="1" noChangeArrowheads="1"/>
          </p:cNvPicPr>
          <p:nvPr/>
        </p:nvPicPr>
        <p:blipFill>
          <a:blip r:embed="rId4" cstate="print"/>
          <a:srcRect l="33787" b="19001"/>
          <a:stretch>
            <a:fillRect/>
          </a:stretch>
        </p:blipFill>
        <p:spPr bwMode="auto">
          <a:xfrm>
            <a:off x="5508104" y="1196752"/>
            <a:ext cx="3384376" cy="3312368"/>
          </a:xfrm>
          <a:prstGeom prst="rect">
            <a:avLst/>
          </a:prstGeom>
          <a:noFill/>
        </p:spPr>
      </p:pic>
      <p:sp>
        <p:nvSpPr>
          <p:cNvPr id="9" name="Oval 8"/>
          <p:cNvSpPr/>
          <p:nvPr/>
        </p:nvSpPr>
        <p:spPr>
          <a:xfrm>
            <a:off x="1115616" y="3501008"/>
            <a:ext cx="115212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0" name="Oval 9"/>
          <p:cNvSpPr/>
          <p:nvPr/>
        </p:nvSpPr>
        <p:spPr>
          <a:xfrm>
            <a:off x="7308304" y="2420888"/>
            <a:ext cx="115212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1" name="Oval 10"/>
          <p:cNvSpPr/>
          <p:nvPr/>
        </p:nvSpPr>
        <p:spPr>
          <a:xfrm>
            <a:off x="4283968" y="5085184"/>
            <a:ext cx="1152128" cy="5760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a:p>
        </p:txBody>
      </p:sp>
      <p:sp>
        <p:nvSpPr>
          <p:cNvPr id="12" name="Rounded Rectangle 11"/>
          <p:cNvSpPr/>
          <p:nvPr/>
        </p:nvSpPr>
        <p:spPr>
          <a:xfrm>
            <a:off x="6588224" y="4653136"/>
            <a:ext cx="2195736" cy="201622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Opatija, svibanj 1945.</a:t>
            </a:r>
            <a:endParaRPr lang="hr-H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Slikovni rezultat za posljednji dječak iz Auschwitza"/>
          <p:cNvPicPr>
            <a:picLocks noChangeAspect="1" noChangeArrowheads="1"/>
          </p:cNvPicPr>
          <p:nvPr/>
        </p:nvPicPr>
        <p:blipFill>
          <a:blip r:embed="rId2" cstate="print"/>
          <a:srcRect/>
          <a:stretch>
            <a:fillRect/>
          </a:stretch>
        </p:blipFill>
        <p:spPr bwMode="auto">
          <a:xfrm>
            <a:off x="179512" y="2420888"/>
            <a:ext cx="6772697" cy="38407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58372" name="Picture 4" descr="Slikovni rezultat za oleg mandić"/>
          <p:cNvPicPr>
            <a:picLocks noChangeAspect="1" noChangeArrowheads="1"/>
          </p:cNvPicPr>
          <p:nvPr/>
        </p:nvPicPr>
        <p:blipFill>
          <a:blip r:embed="rId3" cstate="print"/>
          <a:srcRect l="26881" r="27537"/>
          <a:stretch>
            <a:fillRect/>
          </a:stretch>
        </p:blipFill>
        <p:spPr bwMode="auto">
          <a:xfrm>
            <a:off x="5724128" y="0"/>
            <a:ext cx="2808312" cy="3465612"/>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3" descr="Slikovni rezultat za oleg mandić"/>
          <p:cNvPicPr>
            <a:picLocks noChangeAspect="1" noChangeArrowheads="1"/>
          </p:cNvPicPr>
          <p:nvPr/>
        </p:nvPicPr>
        <p:blipFill>
          <a:blip r:embed="rId2" cstate="print"/>
          <a:srcRect/>
          <a:stretch>
            <a:fillRect/>
          </a:stretch>
        </p:blipFill>
        <p:spPr bwMode="auto">
          <a:xfrm>
            <a:off x="467544" y="1988840"/>
            <a:ext cx="6096000" cy="4552951"/>
          </a:xfrm>
          <a:prstGeom prst="rect">
            <a:avLst/>
          </a:prstGeom>
          <a:noFill/>
        </p:spPr>
      </p:pic>
      <p:sp>
        <p:nvSpPr>
          <p:cNvPr id="2" name="Oval Callout 1"/>
          <p:cNvSpPr/>
          <p:nvPr/>
        </p:nvSpPr>
        <p:spPr>
          <a:xfrm>
            <a:off x="3131840" y="0"/>
            <a:ext cx="5832648" cy="3861048"/>
          </a:xfrm>
          <a:prstGeom prst="wedgeEllipseCallout">
            <a:avLst>
              <a:gd name="adj1" fmla="val -60997"/>
              <a:gd name="adj2" fmla="val 42401"/>
            </a:avLst>
          </a:prstGeom>
        </p:spPr>
        <p:style>
          <a:lnRef idx="1">
            <a:schemeClr val="dk1"/>
          </a:lnRef>
          <a:fillRef idx="2">
            <a:schemeClr val="dk1"/>
          </a:fillRef>
          <a:effectRef idx="1">
            <a:schemeClr val="dk1"/>
          </a:effectRef>
          <a:fontRef idx="minor">
            <a:schemeClr val="dk1"/>
          </a:fontRef>
        </p:style>
        <p:txBody>
          <a:bodyPr rtlCol="0" anchor="ctr"/>
          <a:lstStyle/>
          <a:p>
            <a:pPr lvl="0" algn="ctr"/>
            <a:r>
              <a:rPr lang="hr-HR" sz="2400" dirty="0" smtClean="0">
                <a:solidFill>
                  <a:schemeClr val="tx1"/>
                </a:solidFill>
                <a:ea typeface="Calibri" pitchFamily="34" charset="0"/>
                <a:cs typeface="Times New Roman" pitchFamily="18" charset="0"/>
              </a:rPr>
              <a:t>„Imao sam vrlo sretan život. I sve zahvaljujući Auschwitzu. Imao sam 13 ili 14 godina, kada sam shvatio da se sve ono ružno što mi se moglo dogoditi u životu, već bilo dogodilo. Prema tome, ništa me više nije moglo rastužiti.“</a:t>
            </a:r>
            <a:endParaRPr lang="hr-HR" sz="3200" dirty="0" smtClean="0">
              <a:solidFill>
                <a:schemeClr val="tx1"/>
              </a:solidFill>
              <a:cs typeface="Arial" pitchFamily="34" charset="0"/>
            </a:endParaRPr>
          </a:p>
          <a:p>
            <a:pPr algn="ctr"/>
            <a:endParaRPr lang="hr-HR" dirty="0"/>
          </a:p>
        </p:txBody>
      </p:sp>
      <p:sp>
        <p:nvSpPr>
          <p:cNvPr id="59393" name="Rectangle 1"/>
          <p:cNvSpPr>
            <a:spLocks noChangeArrowheads="1"/>
          </p:cNvSpPr>
          <p:nvPr/>
        </p:nvSpPr>
        <p:spPr bwMode="auto">
          <a:xfrm>
            <a:off x="4429973" y="74711"/>
            <a:ext cx="28405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hr-HR" sz="14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hr-HR"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539552" y="4869160"/>
            <a:ext cx="7772400" cy="1470025"/>
          </a:xfrm>
        </p:spPr>
        <p:txBody>
          <a:bodyPr>
            <a:normAutofit/>
          </a:bodyPr>
          <a:lstStyle/>
          <a:p>
            <a:r>
              <a:rPr lang="hr-HR" sz="2800" dirty="0" smtClean="0">
                <a:hlinkClick r:id="rId2"/>
              </a:rPr>
              <a:t>https://www.youtube.com/watch?v=mNSC_3KvAWk</a:t>
            </a:r>
            <a:r>
              <a:rPr lang="hr-HR" sz="2800" dirty="0" smtClean="0"/>
              <a:t>  </a:t>
            </a:r>
            <a:r>
              <a:rPr lang="hr-HR" sz="3600" dirty="0" smtClean="0"/>
              <a:t>- Povratak posljednjeg</a:t>
            </a:r>
            <a:endParaRPr lang="hr-HR" sz="3600" dirty="0"/>
          </a:p>
        </p:txBody>
      </p:sp>
      <p:pic>
        <p:nvPicPr>
          <p:cNvPr id="53250" name="Picture 2" descr="http://www.liburniafilmfestival.com/var/plain_site/storage/images/filmovi/povratak-posljednjeg/povratak_posljednjeg_2/29664-1-cro-HR/Povratak_posljednjeg_2_gallery_lightbox.jpg"/>
          <p:cNvPicPr>
            <a:picLocks noChangeAspect="1" noChangeArrowheads="1"/>
          </p:cNvPicPr>
          <p:nvPr/>
        </p:nvPicPr>
        <p:blipFill>
          <a:blip r:embed="rId3" cstate="print"/>
          <a:srcRect/>
          <a:stretch>
            <a:fillRect/>
          </a:stretch>
        </p:blipFill>
        <p:spPr bwMode="auto">
          <a:xfrm>
            <a:off x="971600" y="548680"/>
            <a:ext cx="6528725" cy="3672408"/>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email"/>
          <a:srcRect/>
          <a:stretch>
            <a:fillRect/>
          </a:stretch>
        </p:blipFill>
        <p:spPr bwMode="auto">
          <a:xfrm>
            <a:off x="1187624" y="908720"/>
            <a:ext cx="7086600" cy="5257800"/>
          </a:xfrm>
          <a:prstGeom prst="rect">
            <a:avLst/>
          </a:prstGeom>
          <a:ln>
            <a:noFill/>
          </a:ln>
          <a:effectLst>
            <a:softEdge rad="112500"/>
          </a:effectLst>
        </p:spPr>
      </p:pic>
      <p:sp>
        <p:nvSpPr>
          <p:cNvPr id="3" name="Zaobljeni pravokutnik 2"/>
          <p:cNvSpPr/>
          <p:nvPr/>
        </p:nvSpPr>
        <p:spPr>
          <a:xfrm>
            <a:off x="179388" y="188913"/>
            <a:ext cx="6192837" cy="647700"/>
          </a:xfrm>
          <a:prstGeom prst="round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hr-HR" sz="4000" dirty="0" smtClean="0">
                <a:solidFill>
                  <a:schemeClr val="tx1"/>
                </a:solidFill>
              </a:rPr>
              <a:t>Koncentracijski logori</a:t>
            </a:r>
            <a:endParaRPr lang="hr-HR" sz="4000" dirty="0">
              <a:solidFill>
                <a:schemeClr val="tx1"/>
              </a:solidFill>
            </a:endParaRPr>
          </a:p>
        </p:txBody>
      </p:sp>
      <p:sp>
        <p:nvSpPr>
          <p:cNvPr id="4" name="Zaobljeni pravokutnik 3"/>
          <p:cNvSpPr/>
          <p:nvPr/>
        </p:nvSpPr>
        <p:spPr>
          <a:xfrm>
            <a:off x="5364163" y="5300663"/>
            <a:ext cx="3384550" cy="64928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hr-HR" sz="4000" dirty="0" smtClean="0">
                <a:solidFill>
                  <a:schemeClr val="tx1"/>
                </a:solidFill>
              </a:rPr>
              <a:t>Logori smrti</a:t>
            </a:r>
            <a:endParaRPr lang="hr-HR" sz="4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 from="(-#ppt_w/2)" to="(#ppt_x)" calcmode="lin" valueType="num">
                                      <p:cBhvr>
                                        <p:cTn id="7" dur="600" fill="hold">
                                          <p:stCondLst>
                                            <p:cond delay="0"/>
                                          </p:stCondLst>
                                        </p:cTn>
                                        <p:tgtEl>
                                          <p:spTgt spid="52226"/>
                                        </p:tgtEl>
                                        <p:attrNameLst>
                                          <p:attrName>ppt_x</p:attrName>
                                        </p:attrNameLst>
                                      </p:cBhvr>
                                    </p:anim>
                                    <p:anim from="0" to="-1.0" calcmode="lin" valueType="num">
                                      <p:cBhvr>
                                        <p:cTn id="8" dur="200" decel="50000" autoRev="1" fill="hold">
                                          <p:stCondLst>
                                            <p:cond delay="600"/>
                                          </p:stCondLst>
                                        </p:cTn>
                                        <p:tgtEl>
                                          <p:spTgt spid="52226"/>
                                        </p:tgtEl>
                                        <p:attrNameLst>
                                          <p:attrName>xshear</p:attrName>
                                        </p:attrNameLst>
                                      </p:cBhvr>
                                    </p:anim>
                                    <p:animScale>
                                      <p:cBhvr>
                                        <p:cTn id="9" dur="200" decel="100000" autoRev="1" fill="hold">
                                          <p:stCondLst>
                                            <p:cond delay="600"/>
                                          </p:stCondLst>
                                        </p:cTn>
                                        <p:tgtEl>
                                          <p:spTgt spid="52226"/>
                                        </p:tgtEl>
                                      </p:cBhvr>
                                      <p:from x="100000" y="100000"/>
                                      <p:to x="80000" y="100000"/>
                                    </p:animScale>
                                    <p:anim by="(#ppt_h/3+#ppt_w*0.1)" calcmode="lin" valueType="num">
                                      <p:cBhvr additive="sum">
                                        <p:cTn id="10" dur="200" decel="100000" autoRev="1" fill="hold">
                                          <p:stCondLst>
                                            <p:cond delay="600"/>
                                          </p:stCondLst>
                                        </p:cTn>
                                        <p:tgtEl>
                                          <p:spTgt spid="522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from="(-#ppt_w/2)" to="(#ppt_x)" calcmode="lin" valueType="num">
                                      <p:cBhvr>
                                        <p:cTn id="15" dur="600" fill="hold">
                                          <p:stCondLst>
                                            <p:cond delay="0"/>
                                          </p:stCondLst>
                                        </p:cTn>
                                        <p:tgtEl>
                                          <p:spTgt spid="3"/>
                                        </p:tgtEl>
                                        <p:attrNameLst>
                                          <p:attrName>ppt_x</p:attrName>
                                        </p:attrNameLst>
                                      </p:cBhvr>
                                    </p:anim>
                                    <p:anim from="0" to="-1.0" calcmode="lin" valueType="num">
                                      <p:cBhvr>
                                        <p:cTn id="16" dur="200" decel="50000" autoRev="1" fill="hold">
                                          <p:stCondLst>
                                            <p:cond delay="600"/>
                                          </p:stCondLst>
                                        </p:cTn>
                                        <p:tgtEl>
                                          <p:spTgt spid="3"/>
                                        </p:tgtEl>
                                        <p:attrNameLst>
                                          <p:attrName>xshear</p:attrName>
                                        </p:attrNameLst>
                                      </p:cBhvr>
                                    </p:anim>
                                    <p:animScale>
                                      <p:cBhvr>
                                        <p:cTn id="17" dur="200" decel="100000" autoRev="1" fill="hold">
                                          <p:stCondLst>
                                            <p:cond delay="600"/>
                                          </p:stCondLst>
                                        </p:cTn>
                                        <p:tgtEl>
                                          <p:spTgt spid="3"/>
                                        </p:tgtEl>
                                      </p:cBhvr>
                                      <p:from x="100000" y="100000"/>
                                      <p:to x="80000" y="100000"/>
                                    </p:animScale>
                                    <p:anim by="(#ppt_h/3+#ppt_w*0.1)" calcmode="lin" valueType="num">
                                      <p:cBhvr additive="sum">
                                        <p:cTn id="18" dur="200" decel="100000" autoRev="1" fill="hold">
                                          <p:stCondLst>
                                            <p:cond delay="600"/>
                                          </p:stCondLst>
                                        </p:cTn>
                                        <p:tgtEl>
                                          <p:spTgt spid="3"/>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from="(-#ppt_w/2)" to="(#ppt_x)" calcmode="lin" valueType="num">
                                      <p:cBhvr>
                                        <p:cTn id="23" dur="600" fill="hold">
                                          <p:stCondLst>
                                            <p:cond delay="0"/>
                                          </p:stCondLst>
                                        </p:cTn>
                                        <p:tgtEl>
                                          <p:spTgt spid="4"/>
                                        </p:tgtEl>
                                        <p:attrNameLst>
                                          <p:attrName>ppt_x</p:attrName>
                                        </p:attrNameLst>
                                      </p:cBhvr>
                                    </p:anim>
                                    <p:anim from="0" to="-1.0" calcmode="lin" valueType="num">
                                      <p:cBhvr>
                                        <p:cTn id="24" dur="200" decel="50000" autoRev="1" fill="hold">
                                          <p:stCondLst>
                                            <p:cond delay="600"/>
                                          </p:stCondLst>
                                        </p:cTn>
                                        <p:tgtEl>
                                          <p:spTgt spid="4"/>
                                        </p:tgtEl>
                                        <p:attrNameLst>
                                          <p:attrName>xshear</p:attrName>
                                        </p:attrNameLst>
                                      </p:cBhvr>
                                    </p:anim>
                                    <p:animScale>
                                      <p:cBhvr>
                                        <p:cTn id="25" dur="200" decel="100000" autoRev="1" fill="hold">
                                          <p:stCondLst>
                                            <p:cond delay="600"/>
                                          </p:stCondLst>
                                        </p:cTn>
                                        <p:tgtEl>
                                          <p:spTgt spid="4"/>
                                        </p:tgtEl>
                                      </p:cBhvr>
                                      <p:from x="100000" y="100000"/>
                                      <p:to x="80000" y="100000"/>
                                    </p:animScale>
                                    <p:anim by="(#ppt_h/3+#ppt_w*0.1)" calcmode="lin" valueType="num">
                                      <p:cBhvr additive="sum">
                                        <p:cTn id="26" dur="200" decel="100000" autoRev="1" fill="hold">
                                          <p:stCondLst>
                                            <p:cond delay="600"/>
                                          </p:stCondLst>
                                        </p:cTn>
                                        <p:tgtEl>
                                          <p:spTgt spid="4"/>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aobljeni pravokutnik 3"/>
          <p:cNvSpPr/>
          <p:nvPr/>
        </p:nvSpPr>
        <p:spPr>
          <a:xfrm>
            <a:off x="2411413" y="260350"/>
            <a:ext cx="4608512" cy="647700"/>
          </a:xfrm>
          <a:prstGeom prst="roundRect">
            <a:avLst/>
          </a:prstGeom>
        </p:spPr>
        <p:style>
          <a:lnRef idx="1">
            <a:schemeClr val="dk1"/>
          </a:lnRef>
          <a:fillRef idx="2">
            <a:schemeClr val="dk1"/>
          </a:fillRef>
          <a:effectRef idx="1">
            <a:schemeClr val="dk1"/>
          </a:effectRef>
          <a:fontRef idx="minor">
            <a:schemeClr val="dk1"/>
          </a:fontRef>
        </p:style>
        <p:txBody>
          <a:bodyPr anchor="ctr"/>
          <a:lstStyle/>
          <a:p>
            <a:pPr algn="ctr">
              <a:defRPr/>
            </a:pPr>
            <a:r>
              <a:rPr lang="hr-HR" sz="4000" dirty="0">
                <a:solidFill>
                  <a:schemeClr val="tx1"/>
                </a:solidFill>
              </a:rPr>
              <a:t>AUSCHWITZ</a:t>
            </a:r>
          </a:p>
        </p:txBody>
      </p:sp>
      <p:pic>
        <p:nvPicPr>
          <p:cNvPr id="5" name="Rezervirano mjesto sadržaja 5" descr="095.JPG"/>
          <p:cNvPicPr>
            <a:picLocks noChangeAspect="1"/>
          </p:cNvPicPr>
          <p:nvPr/>
        </p:nvPicPr>
        <p:blipFill>
          <a:blip r:embed="rId2" cstate="print"/>
          <a:stretch>
            <a:fillRect/>
          </a:stretch>
        </p:blipFill>
        <p:spPr>
          <a:xfrm>
            <a:off x="1475656" y="1556792"/>
            <a:ext cx="6347048" cy="423136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zervirano mjesto sadržaja 4" descr="131.JPG"/>
          <p:cNvPicPr>
            <a:picLocks noChangeAspect="1"/>
          </p:cNvPicPr>
          <p:nvPr/>
        </p:nvPicPr>
        <p:blipFill>
          <a:blip r:embed="rId2" cstate="email"/>
          <a:stretch>
            <a:fillRect/>
          </a:stretch>
        </p:blipFill>
        <p:spPr>
          <a:xfrm>
            <a:off x="395536" y="0"/>
            <a:ext cx="4038600" cy="2692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Rezervirano mjesto sadržaja 5" descr="150.JPG"/>
          <p:cNvPicPr>
            <a:picLocks noChangeAspect="1"/>
          </p:cNvPicPr>
          <p:nvPr/>
        </p:nvPicPr>
        <p:blipFill>
          <a:blip r:embed="rId3" cstate="email"/>
          <a:stretch>
            <a:fillRect/>
          </a:stretch>
        </p:blipFill>
        <p:spPr>
          <a:xfrm>
            <a:off x="4788024" y="332656"/>
            <a:ext cx="4038600" cy="20882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Rezervirano mjesto sadržaja 6" descr="178.JPG"/>
          <p:cNvPicPr>
            <a:picLocks noChangeAspect="1"/>
          </p:cNvPicPr>
          <p:nvPr/>
        </p:nvPicPr>
        <p:blipFill>
          <a:blip r:embed="rId4" cstate="email"/>
          <a:stretch>
            <a:fillRect/>
          </a:stretch>
        </p:blipFill>
        <p:spPr>
          <a:xfrm>
            <a:off x="179512" y="3356992"/>
            <a:ext cx="4040188" cy="26934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9" name="Rezervirano mjesto sadržaja 9" descr="286.JPG"/>
          <p:cNvPicPr>
            <a:picLocks noChangeAspect="1"/>
          </p:cNvPicPr>
          <p:nvPr/>
        </p:nvPicPr>
        <p:blipFill>
          <a:blip r:embed="rId5" cstate="email"/>
          <a:stretch>
            <a:fillRect/>
          </a:stretch>
        </p:blipFill>
        <p:spPr>
          <a:xfrm>
            <a:off x="5292080" y="2636912"/>
            <a:ext cx="3017309" cy="387789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from="(-#ppt_w/2)" to="(#ppt_x)" calcmode="lin" valueType="num">
                                      <p:cBhvr>
                                        <p:cTn id="7" dur="600" fill="hold">
                                          <p:stCondLst>
                                            <p:cond delay="0"/>
                                          </p:stCondLst>
                                        </p:cTn>
                                        <p:tgtEl>
                                          <p:spTgt spid="8"/>
                                        </p:tgtEl>
                                        <p:attrNameLst>
                                          <p:attrName>ppt_x</p:attrName>
                                        </p:attrNameLst>
                                      </p:cBhvr>
                                    </p:anim>
                                    <p:anim from="0" to="-1.0" calcmode="lin" valueType="num">
                                      <p:cBhvr>
                                        <p:cTn id="8" dur="200" decel="50000" autoRev="1" fill="hold">
                                          <p:stCondLst>
                                            <p:cond delay="600"/>
                                          </p:stCondLst>
                                        </p:cTn>
                                        <p:tgtEl>
                                          <p:spTgt spid="8"/>
                                        </p:tgtEl>
                                        <p:attrNameLst>
                                          <p:attrName>xshear</p:attrName>
                                        </p:attrNameLst>
                                      </p:cBhvr>
                                    </p:anim>
                                    <p:animScale>
                                      <p:cBhvr>
                                        <p:cTn id="9" dur="200" decel="100000" autoRev="1" fill="hold">
                                          <p:stCondLst>
                                            <p:cond delay="600"/>
                                          </p:stCondLst>
                                        </p:cTn>
                                        <p:tgtEl>
                                          <p:spTgt spid="8"/>
                                        </p:tgtEl>
                                      </p:cBhvr>
                                      <p:from x="100000" y="100000"/>
                                      <p:to x="80000" y="100000"/>
                                    </p:animScale>
                                    <p:anim by="(#ppt_h/3+#ppt_w*0.1)" calcmode="lin" valueType="num">
                                      <p:cBhvr additive="sum">
                                        <p:cTn id="10" dur="200" decel="100000" autoRev="1" fill="hold">
                                          <p:stCondLst>
                                            <p:cond delay="600"/>
                                          </p:stCondLst>
                                        </p:cTn>
                                        <p:tgtEl>
                                          <p:spTgt spid="8"/>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from="(-#ppt_w/2)" to="(#ppt_x)" calcmode="lin" valueType="num">
                                      <p:cBhvr>
                                        <p:cTn id="15" dur="600" fill="hold">
                                          <p:stCondLst>
                                            <p:cond delay="0"/>
                                          </p:stCondLst>
                                        </p:cTn>
                                        <p:tgtEl>
                                          <p:spTgt spid="9"/>
                                        </p:tgtEl>
                                        <p:attrNameLst>
                                          <p:attrName>ppt_x</p:attrName>
                                        </p:attrNameLst>
                                      </p:cBhvr>
                                    </p:anim>
                                    <p:anim from="0" to="-1.0" calcmode="lin" valueType="num">
                                      <p:cBhvr>
                                        <p:cTn id="16" dur="200" decel="50000" autoRev="1" fill="hold">
                                          <p:stCondLst>
                                            <p:cond delay="600"/>
                                          </p:stCondLst>
                                        </p:cTn>
                                        <p:tgtEl>
                                          <p:spTgt spid="9"/>
                                        </p:tgtEl>
                                        <p:attrNameLst>
                                          <p:attrName>xshear</p:attrName>
                                        </p:attrNameLst>
                                      </p:cBhvr>
                                    </p:anim>
                                    <p:animScale>
                                      <p:cBhvr>
                                        <p:cTn id="17" dur="200" decel="100000" autoRev="1" fill="hold">
                                          <p:stCondLst>
                                            <p:cond delay="600"/>
                                          </p:stCondLst>
                                        </p:cTn>
                                        <p:tgtEl>
                                          <p:spTgt spid="9"/>
                                        </p:tgtEl>
                                      </p:cBhvr>
                                      <p:from x="100000" y="100000"/>
                                      <p:to x="80000" y="100000"/>
                                    </p:animScale>
                                    <p:anim by="(#ppt_h/3+#ppt_w*0.1)" calcmode="lin" valueType="num">
                                      <p:cBhvr additive="sum">
                                        <p:cTn id="18" dur="200" decel="100000" autoRev="1" fill="hold">
                                          <p:stCondLst>
                                            <p:cond delay="600"/>
                                          </p:stCondLst>
                                        </p:cTn>
                                        <p:tgtEl>
                                          <p:spTgt spid="9"/>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from="(-#ppt_w/2)" to="(#ppt_x)" calcmode="lin" valueType="num">
                                      <p:cBhvr>
                                        <p:cTn id="23" dur="600" fill="hold">
                                          <p:stCondLst>
                                            <p:cond delay="0"/>
                                          </p:stCondLst>
                                        </p:cTn>
                                        <p:tgtEl>
                                          <p:spTgt spid="7"/>
                                        </p:tgtEl>
                                        <p:attrNameLst>
                                          <p:attrName>ppt_x</p:attrName>
                                        </p:attrNameLst>
                                      </p:cBhvr>
                                    </p:anim>
                                    <p:anim from="0" to="-1.0" calcmode="lin" valueType="num">
                                      <p:cBhvr>
                                        <p:cTn id="24" dur="200" decel="50000" autoRev="1" fill="hold">
                                          <p:stCondLst>
                                            <p:cond delay="600"/>
                                          </p:stCondLst>
                                        </p:cTn>
                                        <p:tgtEl>
                                          <p:spTgt spid="7"/>
                                        </p:tgtEl>
                                        <p:attrNameLst>
                                          <p:attrName>xshear</p:attrName>
                                        </p:attrNameLst>
                                      </p:cBhvr>
                                    </p:anim>
                                    <p:animScale>
                                      <p:cBhvr>
                                        <p:cTn id="25" dur="200" decel="100000" autoRev="1" fill="hold">
                                          <p:stCondLst>
                                            <p:cond delay="600"/>
                                          </p:stCondLst>
                                        </p:cTn>
                                        <p:tgtEl>
                                          <p:spTgt spid="7"/>
                                        </p:tgtEl>
                                      </p:cBhvr>
                                      <p:from x="100000" y="100000"/>
                                      <p:to x="80000" y="100000"/>
                                    </p:animScale>
                                    <p:anim by="(#ppt_h/3+#ppt_w*0.1)" calcmode="lin" valueType="num">
                                      <p:cBhvr additive="sum">
                                        <p:cTn id="26" dur="200" decel="100000" autoRev="1" fill="hold">
                                          <p:stCondLst>
                                            <p:cond delay="600"/>
                                          </p:stCondLst>
                                        </p:cTn>
                                        <p:tgtEl>
                                          <p:spTgt spid="7"/>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from="(-#ppt_w/2)" to="(#ppt_x)" calcmode="lin" valueType="num">
                                      <p:cBhvr>
                                        <p:cTn id="31" dur="600" fill="hold">
                                          <p:stCondLst>
                                            <p:cond delay="0"/>
                                          </p:stCondLst>
                                        </p:cTn>
                                        <p:tgtEl>
                                          <p:spTgt spid="6"/>
                                        </p:tgtEl>
                                        <p:attrNameLst>
                                          <p:attrName>ppt_x</p:attrName>
                                        </p:attrNameLst>
                                      </p:cBhvr>
                                    </p:anim>
                                    <p:anim from="0" to="-1.0" calcmode="lin" valueType="num">
                                      <p:cBhvr>
                                        <p:cTn id="32" dur="200" decel="50000" autoRev="1" fill="hold">
                                          <p:stCondLst>
                                            <p:cond delay="600"/>
                                          </p:stCondLst>
                                        </p:cTn>
                                        <p:tgtEl>
                                          <p:spTgt spid="6"/>
                                        </p:tgtEl>
                                        <p:attrNameLst>
                                          <p:attrName>xshear</p:attrName>
                                        </p:attrNameLst>
                                      </p:cBhvr>
                                    </p:anim>
                                    <p:animScale>
                                      <p:cBhvr>
                                        <p:cTn id="33" dur="200" decel="100000" autoRev="1" fill="hold">
                                          <p:stCondLst>
                                            <p:cond delay="600"/>
                                          </p:stCondLst>
                                        </p:cTn>
                                        <p:tgtEl>
                                          <p:spTgt spid="6"/>
                                        </p:tgtEl>
                                      </p:cBhvr>
                                      <p:from x="100000" y="100000"/>
                                      <p:to x="80000" y="100000"/>
                                    </p:animScale>
                                    <p:anim by="(#ppt_h/3+#ppt_w*0.1)" calcmode="lin" valueType="num">
                                      <p:cBhvr additive="sum">
                                        <p:cTn id="34" dur="200" decel="100000" autoRev="1" fill="hold">
                                          <p:stCondLst>
                                            <p:cond delay="600"/>
                                          </p:stCondLst>
                                        </p:cTn>
                                        <p:tgtEl>
                                          <p:spTgt spid="6"/>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likovni rezultat za auschwitz"/>
          <p:cNvPicPr>
            <a:picLocks noChangeAspect="1" noChangeArrowheads="1"/>
          </p:cNvPicPr>
          <p:nvPr/>
        </p:nvPicPr>
        <p:blipFill>
          <a:blip r:embed="rId2" cstate="print"/>
          <a:srcRect/>
          <a:stretch>
            <a:fillRect/>
          </a:stretch>
        </p:blipFill>
        <p:spPr bwMode="auto">
          <a:xfrm>
            <a:off x="3347864" y="2636912"/>
            <a:ext cx="5238750" cy="3505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8" name="Picture 4" descr="Slikovni rezultat za upitnik"/>
          <p:cNvPicPr>
            <a:picLocks noChangeAspect="1" noChangeArrowheads="1"/>
          </p:cNvPicPr>
          <p:nvPr/>
        </p:nvPicPr>
        <p:blipFill>
          <a:blip r:embed="rId3" cstate="print"/>
          <a:srcRect/>
          <a:stretch>
            <a:fillRect/>
          </a:stretch>
        </p:blipFill>
        <p:spPr bwMode="auto">
          <a:xfrm>
            <a:off x="467544" y="260648"/>
            <a:ext cx="2143125" cy="2143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0" name="Picture 6" descr="Slikovni rezultat za upitnik"/>
          <p:cNvPicPr>
            <a:picLocks noChangeAspect="1" noChangeArrowheads="1"/>
          </p:cNvPicPr>
          <p:nvPr/>
        </p:nvPicPr>
        <p:blipFill>
          <a:blip r:embed="rId3" cstate="print"/>
          <a:srcRect/>
          <a:stretch>
            <a:fillRect/>
          </a:stretch>
        </p:blipFill>
        <p:spPr bwMode="auto">
          <a:xfrm>
            <a:off x="6444208" y="260648"/>
            <a:ext cx="2143125" cy="2143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32" name="Picture 8" descr="Slikovni rezultat za upitnik"/>
          <p:cNvPicPr>
            <a:picLocks noChangeAspect="1" noChangeArrowheads="1"/>
          </p:cNvPicPr>
          <p:nvPr/>
        </p:nvPicPr>
        <p:blipFill>
          <a:blip r:embed="rId3" cstate="print"/>
          <a:srcRect/>
          <a:stretch>
            <a:fillRect/>
          </a:stretch>
        </p:blipFill>
        <p:spPr bwMode="auto">
          <a:xfrm>
            <a:off x="827584" y="4365104"/>
            <a:ext cx="2143125" cy="21431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ppt_x"/>
                                          </p:val>
                                        </p:tav>
                                        <p:tav tm="100000">
                                          <p:val>
                                            <p:strVal val="#ppt_x"/>
                                          </p:val>
                                        </p:tav>
                                      </p:tavLst>
                                    </p:anim>
                                    <p:anim calcmode="lin" valueType="num">
                                      <p:cBhvr additive="base">
                                        <p:cTn id="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30"/>
                                        </p:tgtEl>
                                        <p:attrNameLst>
                                          <p:attrName>style.visibility</p:attrName>
                                        </p:attrNameLst>
                                      </p:cBhvr>
                                      <p:to>
                                        <p:strVal val="visible"/>
                                      </p:to>
                                    </p:set>
                                    <p:anim calcmode="lin" valueType="num">
                                      <p:cBhvr additive="base">
                                        <p:cTn id="13" dur="500" fill="hold"/>
                                        <p:tgtEl>
                                          <p:spTgt spid="1030"/>
                                        </p:tgtEl>
                                        <p:attrNameLst>
                                          <p:attrName>ppt_x</p:attrName>
                                        </p:attrNameLst>
                                      </p:cBhvr>
                                      <p:tavLst>
                                        <p:tav tm="0">
                                          <p:val>
                                            <p:strVal val="#ppt_x"/>
                                          </p:val>
                                        </p:tav>
                                        <p:tav tm="100000">
                                          <p:val>
                                            <p:strVal val="#ppt_x"/>
                                          </p:val>
                                        </p:tav>
                                      </p:tavLst>
                                    </p:anim>
                                    <p:anim calcmode="lin" valueType="num">
                                      <p:cBhvr additive="base">
                                        <p:cTn id="1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32"/>
                                        </p:tgtEl>
                                        <p:attrNameLst>
                                          <p:attrName>style.visibility</p:attrName>
                                        </p:attrNameLst>
                                      </p:cBhvr>
                                      <p:to>
                                        <p:strVal val="visible"/>
                                      </p:to>
                                    </p:set>
                                    <p:anim calcmode="lin" valueType="num">
                                      <p:cBhvr additive="base">
                                        <p:cTn id="19" dur="500" fill="hold"/>
                                        <p:tgtEl>
                                          <p:spTgt spid="1032"/>
                                        </p:tgtEl>
                                        <p:attrNameLst>
                                          <p:attrName>ppt_x</p:attrName>
                                        </p:attrNameLst>
                                      </p:cBhvr>
                                      <p:tavLst>
                                        <p:tav tm="0">
                                          <p:val>
                                            <p:strVal val="#ppt_x"/>
                                          </p:val>
                                        </p:tav>
                                        <p:tav tm="100000">
                                          <p:val>
                                            <p:strVal val="#ppt_x"/>
                                          </p:val>
                                        </p:tav>
                                      </p:tavLst>
                                    </p:anim>
                                    <p:anim calcmode="lin" valueType="num">
                                      <p:cBhvr additive="base">
                                        <p:cTn id="20"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anim calcmode="lin" valueType="num">
                                      <p:cBhvr additive="base">
                                        <p:cTn id="25" dur="500" fill="hold"/>
                                        <p:tgtEl>
                                          <p:spTgt spid="1026"/>
                                        </p:tgtEl>
                                        <p:attrNameLst>
                                          <p:attrName>ppt_x</p:attrName>
                                        </p:attrNameLst>
                                      </p:cBhvr>
                                      <p:tavLst>
                                        <p:tav tm="0">
                                          <p:val>
                                            <p:strVal val="#ppt_x"/>
                                          </p:val>
                                        </p:tav>
                                        <p:tav tm="100000">
                                          <p:val>
                                            <p:strVal val="#ppt_x"/>
                                          </p:val>
                                        </p:tav>
                                      </p:tavLst>
                                    </p:anim>
                                    <p:anim calcmode="lin" valueType="num">
                                      <p:cBhvr additive="base">
                                        <p:cTn id="26"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8" name="Picture 6" descr="https://poduckun.net/wp-content/uploads/oleg_ante_mandic_povijest_2015_opatija-10_01.jpg"/>
          <p:cNvPicPr>
            <a:picLocks noChangeAspect="1" noChangeArrowheads="1"/>
          </p:cNvPicPr>
          <p:nvPr/>
        </p:nvPicPr>
        <p:blipFill>
          <a:blip r:embed="rId2" cstate="print"/>
          <a:srcRect l="27405" r="24401" b="36074"/>
          <a:stretch>
            <a:fillRect/>
          </a:stretch>
        </p:blipFill>
        <p:spPr bwMode="auto">
          <a:xfrm>
            <a:off x="251520" y="1988840"/>
            <a:ext cx="3888432" cy="4320480"/>
          </a:xfrm>
          <a:prstGeom prst="ellipse">
            <a:avLst/>
          </a:prstGeom>
          <a:ln>
            <a:noFill/>
          </a:ln>
          <a:effectLst>
            <a:softEdge rad="112500"/>
          </a:effectLst>
        </p:spPr>
      </p:pic>
      <p:sp>
        <p:nvSpPr>
          <p:cNvPr id="6" name="Rounded Rectangle 5"/>
          <p:cNvSpPr/>
          <p:nvPr/>
        </p:nvSpPr>
        <p:spPr>
          <a:xfrm>
            <a:off x="755576" y="188640"/>
            <a:ext cx="3096344" cy="72008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hr-HR" sz="3200" dirty="0" smtClean="0"/>
              <a:t>Ante Mandić</a:t>
            </a:r>
            <a:endParaRPr lang="hr-HR" dirty="0"/>
          </a:p>
        </p:txBody>
      </p:sp>
      <p:pic>
        <p:nvPicPr>
          <p:cNvPr id="23564" name="Picture 12" descr="Ante Mandic Beograd"/>
          <p:cNvPicPr>
            <a:picLocks noChangeAspect="1" noChangeArrowheads="1"/>
          </p:cNvPicPr>
          <p:nvPr/>
        </p:nvPicPr>
        <p:blipFill>
          <a:blip r:embed="rId3" cstate="print"/>
          <a:srcRect/>
          <a:stretch>
            <a:fillRect/>
          </a:stretch>
        </p:blipFill>
        <p:spPr bwMode="auto">
          <a:xfrm>
            <a:off x="4139952" y="404664"/>
            <a:ext cx="4745866" cy="3661817"/>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788</TotalTime>
  <Words>755</Words>
  <Application>Microsoft Office PowerPoint</Application>
  <PresentationFormat>Prikaz na zaslonu (4:3)</PresentationFormat>
  <Paragraphs>84</Paragraphs>
  <Slides>47</Slides>
  <Notes>0</Notes>
  <HiddenSlides>0</HiddenSlides>
  <MMClips>0</MMClips>
  <ScaleCrop>false</ScaleCrop>
  <HeadingPairs>
    <vt:vector size="4" baseType="variant">
      <vt:variant>
        <vt:lpstr>Tema</vt:lpstr>
      </vt:variant>
      <vt:variant>
        <vt:i4>1</vt:i4>
      </vt:variant>
      <vt:variant>
        <vt:lpstr>Naslovi slajdova</vt:lpstr>
      </vt:variant>
      <vt:variant>
        <vt:i4>47</vt:i4>
      </vt:variant>
    </vt:vector>
  </HeadingPairs>
  <TitlesOfParts>
    <vt:vector size="48" baseType="lpstr">
      <vt:lpstr>Office Theme</vt:lpstr>
      <vt:lpstr>POSLJEDNJI DJEČAK IZ AUSCHWITZA</vt:lpstr>
      <vt:lpstr>Slajd 2</vt:lpstr>
      <vt:lpstr>Slajd 3</vt:lpstr>
      <vt:lpstr>Slajd 4</vt:lpstr>
      <vt:lpstr>Slajd 5</vt:lpstr>
      <vt:lpstr>Slajd 6</vt:lpstr>
      <vt:lpstr>Slajd 7</vt:lpstr>
      <vt:lpstr>Slajd 8</vt:lpstr>
      <vt:lpstr>Slajd 9</vt:lpstr>
      <vt:lpstr>Slajd 10</vt:lpstr>
      <vt:lpstr>Slajd 11</vt:lpstr>
      <vt:lpstr>Slajd 12</vt:lpstr>
      <vt:lpstr>Slajd 13</vt:lpstr>
      <vt:lpstr>Slajd 14</vt:lpstr>
      <vt:lpstr>Slajd 15</vt:lpstr>
      <vt:lpstr>Slajd 16</vt:lpstr>
      <vt:lpstr>Slajd 17</vt:lpstr>
      <vt:lpstr>Slajd 18</vt:lpstr>
      <vt:lpstr>Slajd 19</vt:lpstr>
      <vt:lpstr>Slajd 20</vt:lpstr>
      <vt:lpstr>Slajd 21</vt:lpstr>
      <vt:lpstr>Slajd 22</vt:lpstr>
      <vt:lpstr>Slajd 23</vt:lpstr>
      <vt:lpstr>Slajd 24</vt:lpstr>
      <vt:lpstr>Slajd 25</vt:lpstr>
      <vt:lpstr>Slajd 26</vt:lpstr>
      <vt:lpstr>Slajd 27</vt:lpstr>
      <vt:lpstr>Slajd 28</vt:lpstr>
      <vt:lpstr>Slajd 29</vt:lpstr>
      <vt:lpstr>Slajd 30</vt:lpstr>
      <vt:lpstr>Slajd 31</vt:lpstr>
      <vt:lpstr>Slajd 32</vt:lpstr>
      <vt:lpstr>Slajd 33</vt:lpstr>
      <vt:lpstr>Slajd 34</vt:lpstr>
      <vt:lpstr>Slajd 35</vt:lpstr>
      <vt:lpstr>Slajd 36</vt:lpstr>
      <vt:lpstr>Slajd 37</vt:lpstr>
      <vt:lpstr>Slajd 38</vt:lpstr>
      <vt:lpstr>Slajd 39</vt:lpstr>
      <vt:lpstr>Slajd 40</vt:lpstr>
      <vt:lpstr>Slajd 41</vt:lpstr>
      <vt:lpstr>Slajd 42</vt:lpstr>
      <vt:lpstr>Slajd 43</vt:lpstr>
      <vt:lpstr>Slajd 44</vt:lpstr>
      <vt:lpstr>Slajd 45</vt:lpstr>
      <vt:lpstr>Slajd 46</vt:lpstr>
      <vt:lpstr>https://www.youtube.com/watch?v=mNSC_3KvAWk  - Povratak posljednjeg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Posljednji dječak iz Auschwitza</dc:title>
  <dc:creator>Nera</dc:creator>
  <cp:lastModifiedBy>Dušan</cp:lastModifiedBy>
  <cp:revision>79</cp:revision>
  <dcterms:created xsi:type="dcterms:W3CDTF">2018-01-19T09:57:09Z</dcterms:created>
  <dcterms:modified xsi:type="dcterms:W3CDTF">2018-01-29T13:15:32Z</dcterms:modified>
</cp:coreProperties>
</file>